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45" r:id="rId2"/>
    <p:sldId id="346" r:id="rId3"/>
    <p:sldId id="367" r:id="rId4"/>
    <p:sldId id="348" r:id="rId5"/>
    <p:sldId id="368" r:id="rId6"/>
    <p:sldId id="350" r:id="rId7"/>
    <p:sldId id="351" r:id="rId8"/>
    <p:sldId id="352" r:id="rId9"/>
    <p:sldId id="369" r:id="rId10"/>
    <p:sldId id="354" r:id="rId11"/>
    <p:sldId id="355" r:id="rId12"/>
    <p:sldId id="359" r:id="rId13"/>
    <p:sldId id="370" r:id="rId14"/>
    <p:sldId id="375" r:id="rId15"/>
    <p:sldId id="361" r:id="rId16"/>
    <p:sldId id="362" r:id="rId17"/>
    <p:sldId id="363" r:id="rId18"/>
    <p:sldId id="371" r:id="rId19"/>
    <p:sldId id="365" r:id="rId20"/>
    <p:sldId id="366" r:id="rId21"/>
    <p:sldId id="378" r:id="rId22"/>
    <p:sldId id="3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8E2C8-A625-4332-BAD2-4444DB835E7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7B08-DD6D-4513-9F8C-9392C095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9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-type_calcium_channe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Calcium_channel_blocker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A176FCBE-753C-956E-1EB2-95F2D089DF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282F4B7-B505-4F2A-9B23-CA3BA6221E19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DE9F0AEF-08A9-9365-6482-A5CB91B38F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78A224A-27A8-C027-B87A-A14C04D86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Too congested synthetic (chemical diversity)  Nat Prod more spread occupy greater space, more drug like properities,</a:t>
            </a:r>
          </a:p>
          <a:p>
            <a:pPr eaLnBrk="1" hangingPunct="1"/>
            <a:r>
              <a:rPr lang="en-US" altLang="en-US"/>
              <a:t>Why Nat prod sign source of drug leads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D5EF11D6-ED22-050B-40F5-63C4831E78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A3981E-BEC3-4BBC-B1D9-D30F50767F48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BCD3BA98-E260-051D-B25F-0304A6547C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CAF2D6BF-55A5-0C56-9F9B-6A26F16D7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Ziconotide acts as a selective </a:t>
            </a:r>
            <a:r>
              <a:rPr lang="en-US" altLang="en-US">
                <a:hlinkClick r:id="rId3" tooltip="N-type calcium channel"/>
              </a:rPr>
              <a:t>N-type </a:t>
            </a:r>
            <a:r>
              <a:rPr lang="en-US" altLang="en-US" b="1">
                <a:hlinkClick r:id="rId3" tooltip="N-type calcium channel"/>
              </a:rPr>
              <a:t>voltage-gated calcium channel</a:t>
            </a:r>
            <a:r>
              <a:rPr lang="en-US" altLang="en-US" b="1"/>
              <a:t> </a:t>
            </a:r>
            <a:r>
              <a:rPr lang="en-US" altLang="en-US" b="1">
                <a:hlinkClick r:id="rId4" tooltip="Calcium channel blocker"/>
              </a:rPr>
              <a:t>blocker</a:t>
            </a:r>
            <a:r>
              <a:rPr lang="en-US" altLang="en-US" b="1"/>
              <a:t>.</a:t>
            </a:r>
            <a:r>
              <a:rPr lang="en-US" altLang="en-US"/>
              <a:t> Michael McIntosh (barely out of high school when published this w/ PI Baldomero Olivero</a:t>
            </a: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C4167FC4-4E2F-B1F1-AE47-B6B8D48651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38C76-0B95-487C-AF66-F0A4A1401D6A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66E9E337-1332-B5CA-D2D8-34E73D70BF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3D63EFF2-9E61-604E-756B-33D8E0E188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Not all bioactive Nat Prod have resulted in Therp Leads . . .some Molec Probes to interogate biological systems. . </a:t>
            </a:r>
          </a:p>
          <a:p>
            <a:pPr eaLnBrk="1" hangingPunct="1"/>
            <a:r>
              <a:rPr lang="en-US" altLang="en-US"/>
              <a:t>Will come back to this when talk about bioactivty. .will show data in few slides </a:t>
            </a:r>
          </a:p>
          <a:p>
            <a:pPr eaLnBrk="1" hangingPunct="1"/>
            <a:r>
              <a:rPr lang="en-US" altLang="en-US"/>
              <a:t>Important Researhers studying cell cycles alt. Therapeutic devlop.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4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9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3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12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7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4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787CB-6D6F-488D-8FE8-68F5827BE0E6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059D-45D9-4571-AB13-09516466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1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a/a6/Meat_eater_ant_feeding_on_honey02.jpg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22.jpeg"/><Relationship Id="rId4" Type="http://schemas.openxmlformats.org/officeDocument/2006/relationships/image" Target="../media/image24.jpeg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4.jpeg"/><Relationship Id="rId3" Type="http://schemas.openxmlformats.org/officeDocument/2006/relationships/image" Target="../media/image28.png"/><Relationship Id="rId7" Type="http://schemas.openxmlformats.org/officeDocument/2006/relationships/hyperlink" Target="http://www.ebay.com/bhp/resilience-lift-firming-sculpting-eye-creme" TargetMode="External"/><Relationship Id="rId12" Type="http://schemas.openxmlformats.org/officeDocument/2006/relationships/image" Target="../media/image33.jpeg"/><Relationship Id="rId2" Type="http://schemas.openxmlformats.org/officeDocument/2006/relationships/hyperlink" Target="http://upload.wikimedia.org/wikipedia/commons/3/33/Morphin_-_Morphine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hyperlink" Target="http://aulascienze.scuola.zanichelli.it/wp-content/uploads/2013/11/4526304280_a262897d24.jpg" TargetMode="External"/><Relationship Id="rId5" Type="http://schemas.openxmlformats.org/officeDocument/2006/relationships/image" Target="../media/image29.png"/><Relationship Id="rId10" Type="http://schemas.openxmlformats.org/officeDocument/2006/relationships/image" Target="../media/image32.jpeg"/><Relationship Id="rId4" Type="http://schemas.openxmlformats.org/officeDocument/2006/relationships/hyperlink" Target="http://www.tumblr.com/tagged/opium%20poppy?before=19" TargetMode="External"/><Relationship Id="rId9" Type="http://schemas.openxmlformats.org/officeDocument/2006/relationships/hyperlink" Target="http://www.saltcorner.com/AquariumLibrary/browsespecies.php?CritterID=221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mouswonders.com/most-venomous-animals-in-the-world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ji_Meteorological_Service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commons.wikimedia.org/wiki/File:Israel_on_the_globe_%28de-facto%29_%28Europe_centered%29.svg" TargetMode="External"/><Relationship Id="rId10" Type="http://schemas.openxmlformats.org/officeDocument/2006/relationships/image" Target="../media/image45.jpeg"/><Relationship Id="rId4" Type="http://schemas.openxmlformats.org/officeDocument/2006/relationships/image" Target="../media/image41.jpe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-gro.org/index.html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-gro.org/Products.html" TargetMode="External"/><Relationship Id="rId5" Type="http://schemas.openxmlformats.org/officeDocument/2006/relationships/hyperlink" Target="http://www.c-gro.org/Our-Team.html" TargetMode="Externa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jpeg"/><Relationship Id="rId7" Type="http://schemas.openxmlformats.org/officeDocument/2006/relationships/hyperlink" Target="http://www.google.com/url?sa=i&amp;rct=j&amp;q=&amp;esrc=s&amp;source=images&amp;cd=&amp;docid=UoBQQ7VRQqf0NM&amp;tbnid=uXndOrdPq8J5zM:&amp;ved=0CAUQjRw&amp;url=http%3A%2F%2Fdtp.nci.nih.gov%2Fmtweb%2Fsearch.jsp&amp;ei=dQbGUq74M4zkoASQmoFQ&amp;bvm=bv.58187178,d.cGU&amp;psig=AFQjCNExidq6yKkb3eaH_A5Dge3--MWH0w&amp;ust=1388795890440727" TargetMode="External"/><Relationship Id="rId2" Type="http://schemas.openxmlformats.org/officeDocument/2006/relationships/hyperlink" Target="http://www.brandoncole.com/photos_sponge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hyperlink" Target="http://en.wikipedia.org/wiki/National_Cancer_Institute" TargetMode="External"/><Relationship Id="rId10" Type="http://schemas.openxmlformats.org/officeDocument/2006/relationships/image" Target="../media/image3.jpeg"/><Relationship Id="rId4" Type="http://schemas.openxmlformats.org/officeDocument/2006/relationships/image" Target="../media/image50.jpeg"/><Relationship Id="rId9" Type="http://schemas.openxmlformats.org/officeDocument/2006/relationships/hyperlink" Target="http://www.google.com/url?sa=i&amp;rct=j&amp;q=&amp;esrc=s&amp;source=images&amp;cd=&amp;cad=rja&amp;uact=8&amp;ved=0CAcQjRw&amp;url=http%3A%2F%2Fwww.cenigent.com%2Fcellular-mitochondial-system-health-enhancement-beverly-hills-santa-monica-ca.htm&amp;ei=cP4-VMmPK8O2iwLtkYGoCQ&amp;bvm=bv.77648437,d.cGE&amp;psig=AFQjCNG27ALucsZKsLlfvbHSrm4P_a7OMg&amp;ust=1413500901061010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://swe.berkeley.edu/" TargetMode="External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://en.wikipedia.org/wiki/Henry_Ford_Health_System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minican.edu/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en.wikipedia.org/wiki/Biology" TargetMode="External"/><Relationship Id="rId7" Type="http://schemas.openxmlformats.org/officeDocument/2006/relationships/hyperlink" Target="http://en.wikipedia.org/wiki/Biochemistry" TargetMode="External"/><Relationship Id="rId2" Type="http://schemas.openxmlformats.org/officeDocument/2006/relationships/hyperlink" Target="http://en.wikipedia.org/wiki/Chemistr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Cell_biology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://en.wikipedia.org/wiki/Chemical_synthesis" TargetMode="External"/><Relationship Id="rId10" Type="http://schemas.openxmlformats.org/officeDocument/2006/relationships/image" Target="../media/image3.jpeg"/><Relationship Id="rId4" Type="http://schemas.openxmlformats.org/officeDocument/2006/relationships/hyperlink" Target="http://en.wikipedia.org/wiki/Physics" TargetMode="External"/><Relationship Id="rId9" Type="http://schemas.openxmlformats.org/officeDocument/2006/relationships/hyperlink" Target="http://www.google.com/url?sa=i&amp;rct=j&amp;q=&amp;esrc=s&amp;source=images&amp;cd=&amp;cad=rja&amp;uact=8&amp;ved=0CAcQjRw&amp;url=http%3A%2F%2Fwww.cenigent.com%2Fcellular-mitochondial-system-health-enhancement-beverly-hills-santa-monica-ca.htm&amp;ei=cP4-VMmPK8O2iwLtkYGoCQ&amp;bvm=bv.77648437,d.cGE&amp;psig=AFQjCNG27ALucsZKsLlfvbHSrm4P_a7OMg&amp;ust=1413500901061010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hyperlink" Target="http://www.ifood.tv/blog/polyphenol-rich-diet-to-prevent-cancer-and-heart-disease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upload.wikimedia.org/wikipedia/commons/a/a6/Meat_eater_ant_feeding_on_honey02.jpg" TargetMode="External"/><Relationship Id="rId12" Type="http://schemas.openxmlformats.org/officeDocument/2006/relationships/image" Target="../media/image11.jpeg"/><Relationship Id="rId2" Type="http://schemas.openxmlformats.org/officeDocument/2006/relationships/hyperlink" Target="http://upload.wikimedia.org/wikipedia/commons/0/04/Lactose.svg" TargetMode="Externa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hyperlink" Target="http://upload.wikimedia.org/wikipedia/commons/d/da/Ellagic_acid.svg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://upload.wikimedia.org/wikipedia/commons/c/c1/L-Tryptophan_-_L-Tryptophan.svg" TargetMode="External"/><Relationship Id="rId9" Type="http://schemas.openxmlformats.org/officeDocument/2006/relationships/hyperlink" Target="http://upload.wikimedia.org/wikipedia/commons/f/f7/Formic_acid.svg" TargetMode="External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2B4086E-AAED-EFF3-8AB3-DB6456C46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39688"/>
            <a:ext cx="8534400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3">
            <a:extLst>
              <a:ext uri="{FF2B5EF4-FFF2-40B4-BE49-F238E27FC236}">
                <a16:creationId xmlns:a16="http://schemas.microsoft.com/office/drawing/2014/main" id="{EA981622-996F-EDD8-68F8-0FDAD4B69B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altLang="en-US" sz="4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From Sea to Pharmacy </a:t>
            </a:r>
            <a:br>
              <a:rPr lang="en-US" altLang="en-US" sz="4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4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&amp; Chemical Biology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EBDB68A1-E428-E378-25BC-57E69A415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562600"/>
            <a:ext cx="86106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Matt Nickel, Natalie Oyler, Tyler Johnson</a:t>
            </a:r>
            <a:br>
              <a:rPr lang="en-US" altLang="en-US" sz="1800" dirty="0"/>
            </a:br>
            <a:r>
              <a:rPr lang="en-US" altLang="en-US" sz="1600" dirty="0"/>
              <a:t>Department of Natural Sciences &amp; Mathematics</a:t>
            </a:r>
            <a:br>
              <a:rPr lang="en-US" altLang="en-US" sz="1600" dirty="0"/>
            </a:br>
            <a:r>
              <a:rPr lang="en-US" altLang="en-US" sz="1400" dirty="0"/>
              <a:t>Dominican University of California</a:t>
            </a:r>
            <a:br>
              <a:rPr lang="en-US" altLang="en-US" sz="1400" dirty="0"/>
            </a:br>
            <a:endParaRPr lang="en-US" alt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>
            <a:extLst>
              <a:ext uri="{FF2B5EF4-FFF2-40B4-BE49-F238E27FC236}">
                <a16:creationId xmlns:a16="http://schemas.microsoft.com/office/drawing/2014/main" id="{EDBED2A9-3C7E-909D-F7CA-C0B1590AF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8392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Why Study Marine Natural Products (MNP) ?</a:t>
            </a:r>
            <a:r>
              <a:rPr lang="en-US" altLang="en-US" sz="28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en-US" sz="2800" b="1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516C5C67-0247-041E-C705-3B88C6771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638" y="1524000"/>
            <a:ext cx="4164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Extracts From Natural Product Sources (# in </a:t>
            </a:r>
            <a:r>
              <a:rPr lang="en-US" altLang="en-US" sz="1400" b="1"/>
              <a:t>Bold</a:t>
            </a:r>
            <a:r>
              <a:rPr lang="en-US" altLang="en-US" sz="1400"/>
              <a:t>)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D7257B97-C8C6-AB0E-DE29-BEF2FCDBD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430963"/>
            <a:ext cx="4953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Recreated from Munro, M. H. G. </a:t>
            </a:r>
            <a:r>
              <a:rPr lang="en-US" altLang="en-US" sz="1200" i="1"/>
              <a:t>et al.,</a:t>
            </a:r>
            <a:r>
              <a:rPr lang="en-US" altLang="en-US" sz="1200"/>
              <a:t> </a:t>
            </a:r>
            <a:r>
              <a:rPr lang="en-US" altLang="en-US" sz="1200" i="1"/>
              <a:t>J. Biotechnol.</a:t>
            </a:r>
            <a:r>
              <a:rPr lang="en-US" altLang="en-US" sz="1200"/>
              <a:t> </a:t>
            </a:r>
            <a:r>
              <a:rPr lang="en-US" altLang="en-US" sz="1200" b="1"/>
              <a:t>1999</a:t>
            </a:r>
            <a:r>
              <a:rPr lang="en-US" altLang="en-US" sz="1200"/>
              <a:t>, </a:t>
            </a:r>
            <a:r>
              <a:rPr lang="en-US" altLang="en-US" sz="1200" i="1"/>
              <a:t>70</a:t>
            </a:r>
            <a:r>
              <a:rPr lang="en-US" altLang="en-US" sz="1200"/>
              <a:t>, 15-25. 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803BFB0E-3198-AD81-DF09-ABF4AA454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181600"/>
            <a:ext cx="4826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National Cancer Institutes (NCI)</a:t>
            </a:r>
            <a:r>
              <a:rPr lang="en-US" altLang="en-US" sz="20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Panel of 60 cancer cell lines</a:t>
            </a:r>
          </a:p>
        </p:txBody>
      </p:sp>
      <p:pic>
        <p:nvPicPr>
          <p:cNvPr id="21510" name="Picture 6">
            <a:extLst>
              <a:ext uri="{FF2B5EF4-FFF2-40B4-BE49-F238E27FC236}">
                <a16:creationId xmlns:a16="http://schemas.microsoft.com/office/drawing/2014/main" id="{5EB78FD2-F6A1-3307-B8DB-867BA69C8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5867400" cy="34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Line 7">
            <a:extLst>
              <a:ext uri="{FF2B5EF4-FFF2-40B4-BE49-F238E27FC236}">
                <a16:creationId xmlns:a16="http://schemas.microsoft.com/office/drawing/2014/main" id="{7109967D-5988-F686-A270-DE5471C2D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70376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6CDE9FD7-7EA1-0FC8-C01B-C906FD9494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1884363"/>
            <a:ext cx="0" cy="2819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41AA70C9-B774-4248-09C1-624D93E2D94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1884363"/>
            <a:ext cx="0" cy="2819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413D309F-70E8-5A89-7BC0-CD2592A4E6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88436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>
            <a:extLst>
              <a:ext uri="{FF2B5EF4-FFF2-40B4-BE49-F238E27FC236}">
                <a16:creationId xmlns:a16="http://schemas.microsoft.com/office/drawing/2014/main" id="{E9070762-B9AC-3584-ED83-603FE4570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1884363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2">
            <a:extLst>
              <a:ext uri="{FF2B5EF4-FFF2-40B4-BE49-F238E27FC236}">
                <a16:creationId xmlns:a16="http://schemas.microsoft.com/office/drawing/2014/main" id="{12DD0201-FD65-6EA1-16F6-BF1DE9A249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884363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Rectangle 13">
            <a:extLst>
              <a:ext uri="{FF2B5EF4-FFF2-40B4-BE49-F238E27FC236}">
                <a16:creationId xmlns:a16="http://schemas.microsoft.com/office/drawing/2014/main" id="{63B8EF39-DF55-B2D0-09D8-EF70D8F4F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731963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21518" name="Rectangle 14">
            <a:extLst>
              <a:ext uri="{FF2B5EF4-FFF2-40B4-BE49-F238E27FC236}">
                <a16:creationId xmlns:a16="http://schemas.microsoft.com/office/drawing/2014/main" id="{4D172584-54A5-8490-2E31-6D6D12199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036763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9" name="Rectangle 15">
            <a:extLst>
              <a:ext uri="{FF2B5EF4-FFF2-40B4-BE49-F238E27FC236}">
                <a16:creationId xmlns:a16="http://schemas.microsoft.com/office/drawing/2014/main" id="{8D8CBC63-8FFD-614A-9F82-84F1A8833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646363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20" name="Rectangle 16">
            <a:extLst>
              <a:ext uri="{FF2B5EF4-FFF2-40B4-BE49-F238E27FC236}">
                <a16:creationId xmlns:a16="http://schemas.microsoft.com/office/drawing/2014/main" id="{46E44F6F-9C67-8F3B-B7A0-25E100888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89363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21" name="Rectangle 17">
            <a:extLst>
              <a:ext uri="{FF2B5EF4-FFF2-40B4-BE49-F238E27FC236}">
                <a16:creationId xmlns:a16="http://schemas.microsoft.com/office/drawing/2014/main" id="{424CF02A-9419-385B-28F2-D1C298027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322763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22" name="Line 18">
            <a:extLst>
              <a:ext uri="{FF2B5EF4-FFF2-40B4-BE49-F238E27FC236}">
                <a16:creationId xmlns:a16="http://schemas.microsoft.com/office/drawing/2014/main" id="{AC1FBF9A-7BFA-68E7-15F8-C7334ECC665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1884363"/>
            <a:ext cx="0" cy="2819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Text Box 19">
            <a:extLst>
              <a:ext uri="{FF2B5EF4-FFF2-40B4-BE49-F238E27FC236}">
                <a16:creationId xmlns:a16="http://schemas.microsoft.com/office/drawing/2014/main" id="{4CA9EC29-A211-C97E-D172-36B3F9313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75" y="4246563"/>
            <a:ext cx="47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434</a:t>
            </a:r>
          </a:p>
        </p:txBody>
      </p:sp>
      <p:sp>
        <p:nvSpPr>
          <p:cNvPr id="21524" name="Text Box 20">
            <a:extLst>
              <a:ext uri="{FF2B5EF4-FFF2-40B4-BE49-F238E27FC236}">
                <a16:creationId xmlns:a16="http://schemas.microsoft.com/office/drawing/2014/main" id="{F38A31CA-C426-D826-0E0A-0C17EFA16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713163"/>
            <a:ext cx="725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18,293</a:t>
            </a:r>
          </a:p>
        </p:txBody>
      </p:sp>
      <p:sp>
        <p:nvSpPr>
          <p:cNvPr id="21525" name="Text Box 21">
            <a:extLst>
              <a:ext uri="{FF2B5EF4-FFF2-40B4-BE49-F238E27FC236}">
                <a16:creationId xmlns:a16="http://schemas.microsoft.com/office/drawing/2014/main" id="{E9D7969E-AB00-D852-F27E-963A3F912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570163"/>
            <a:ext cx="627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1,872</a:t>
            </a:r>
          </a:p>
        </p:txBody>
      </p:sp>
      <p:sp>
        <p:nvSpPr>
          <p:cNvPr id="21526" name="Text Box 22">
            <a:extLst>
              <a:ext uri="{FF2B5EF4-FFF2-40B4-BE49-F238E27FC236}">
                <a16:creationId xmlns:a16="http://schemas.microsoft.com/office/drawing/2014/main" id="{F5879856-CAA1-825E-3B0A-54B802C19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36763"/>
            <a:ext cx="627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8,246</a:t>
            </a:r>
          </a:p>
        </p:txBody>
      </p:sp>
      <p:sp>
        <p:nvSpPr>
          <p:cNvPr id="21527" name="Rectangle 23">
            <a:extLst>
              <a:ext uri="{FF2B5EF4-FFF2-40B4-BE49-F238E27FC236}">
                <a16:creationId xmlns:a16="http://schemas.microsoft.com/office/drawing/2014/main" id="{437FC48A-915C-C01F-3DE5-FAB551E83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179763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28" name="Line 24">
            <a:extLst>
              <a:ext uri="{FF2B5EF4-FFF2-40B4-BE49-F238E27FC236}">
                <a16:creationId xmlns:a16="http://schemas.microsoft.com/office/drawing/2014/main" id="{D30F608E-A736-A9FA-5612-2E3054915E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1905000"/>
            <a:ext cx="0" cy="2819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9" name="Text Box 25">
            <a:extLst>
              <a:ext uri="{FF2B5EF4-FFF2-40B4-BE49-F238E27FC236}">
                <a16:creationId xmlns:a16="http://schemas.microsoft.com/office/drawing/2014/main" id="{D03C631D-D003-1411-9A24-9CC491AEA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200400"/>
            <a:ext cx="627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6,540</a:t>
            </a:r>
          </a:p>
        </p:txBody>
      </p:sp>
      <p:sp>
        <p:nvSpPr>
          <p:cNvPr id="21530" name="Rectangle 26">
            <a:extLst>
              <a:ext uri="{FF2B5EF4-FFF2-40B4-BE49-F238E27FC236}">
                <a16:creationId xmlns:a16="http://schemas.microsoft.com/office/drawing/2014/main" id="{38871FAF-511E-CB9B-35D5-95260B5E5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029200"/>
            <a:ext cx="2895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extracts of MNPs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4X Higher Bioactive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“Hit” rate in NCI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60 cell line</a:t>
            </a:r>
          </a:p>
        </p:txBody>
      </p:sp>
      <p:sp>
        <p:nvSpPr>
          <p:cNvPr id="21531" name="Rectangle 27">
            <a:extLst>
              <a:ext uri="{FF2B5EF4-FFF2-40B4-BE49-F238E27FC236}">
                <a16:creationId xmlns:a16="http://schemas.microsoft.com/office/drawing/2014/main" id="{782636D9-0A9D-A69D-2DAB-5A7C7DA1B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914400"/>
            <a:ext cx="4729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Cancer Leading Cause of Death in US</a:t>
            </a:r>
          </a:p>
        </p:txBody>
      </p:sp>
      <p:pic>
        <p:nvPicPr>
          <p:cNvPr id="21532" name="Picture 28">
            <a:extLst>
              <a:ext uri="{FF2B5EF4-FFF2-40B4-BE49-F238E27FC236}">
                <a16:creationId xmlns:a16="http://schemas.microsoft.com/office/drawing/2014/main" id="{54105B08-CDF3-326F-8E8D-C9352C6E428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533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29">
            <a:extLst>
              <a:ext uri="{FF2B5EF4-FFF2-40B4-BE49-F238E27FC236}">
                <a16:creationId xmlns:a16="http://schemas.microsoft.com/office/drawing/2014/main" id="{99967FAB-534D-AD36-CC9B-762566C4B92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2819400"/>
            <a:ext cx="28098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4" name="Oval 30">
            <a:extLst>
              <a:ext uri="{FF2B5EF4-FFF2-40B4-BE49-F238E27FC236}">
                <a16:creationId xmlns:a16="http://schemas.microsoft.com/office/drawing/2014/main" id="{8255C7C6-98A3-4E2C-1914-1BB45802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184525"/>
            <a:ext cx="152400" cy="92075"/>
          </a:xfrm>
          <a:prstGeom prst="ellipse">
            <a:avLst/>
          </a:prstGeom>
          <a:solidFill>
            <a:srgbClr val="F0720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35" name="Rectangle 31">
            <a:extLst>
              <a:ext uri="{FF2B5EF4-FFF2-40B4-BE49-F238E27FC236}">
                <a16:creationId xmlns:a16="http://schemas.microsoft.com/office/drawing/2014/main" id="{5D6CF53F-6AB5-FAC5-D2F2-36CD29A27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321050"/>
            <a:ext cx="908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ym typeface="Wingdings" panose="05000000000000000000" pitchFamily="2" charset="2"/>
              </a:rPr>
              <a:t>extract?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ym typeface="Wingdings" panose="05000000000000000000" pitchFamily="2" charset="2"/>
              </a:rPr>
              <a:t>   (oil)</a:t>
            </a:r>
          </a:p>
        </p:txBody>
      </p:sp>
      <p:pic>
        <p:nvPicPr>
          <p:cNvPr id="21536" name="Picture 32">
            <a:extLst>
              <a:ext uri="{FF2B5EF4-FFF2-40B4-BE49-F238E27FC236}">
                <a16:creationId xmlns:a16="http://schemas.microsoft.com/office/drawing/2014/main" id="{4C504D18-57D3-1DAE-32F2-3AE2DDDD4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5" b="16280"/>
          <a:stretch>
            <a:fillRect/>
          </a:stretch>
        </p:blipFill>
        <p:spPr bwMode="auto">
          <a:xfrm>
            <a:off x="304800" y="2667000"/>
            <a:ext cx="6651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33">
            <a:extLst>
              <a:ext uri="{FF2B5EF4-FFF2-40B4-BE49-F238E27FC236}">
                <a16:creationId xmlns:a16="http://schemas.microsoft.com/office/drawing/2014/main" id="{7D421D14-5065-8C92-1100-2C18BE93F7D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6429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34">
            <a:hlinkClick r:id="rId8"/>
            <a:extLst>
              <a:ext uri="{FF2B5EF4-FFF2-40B4-BE49-F238E27FC236}">
                <a16:creationId xmlns:a16="http://schemas.microsoft.com/office/drawing/2014/main" id="{A1A3DB51-7441-B4D4-A7CD-F5747DFB3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685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Picture 35">
            <a:extLst>
              <a:ext uri="{FF2B5EF4-FFF2-40B4-BE49-F238E27FC236}">
                <a16:creationId xmlns:a16="http://schemas.microsoft.com/office/drawing/2014/main" id="{FB570E5E-2367-9726-A149-65364F31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Picture 36">
            <a:extLst>
              <a:ext uri="{FF2B5EF4-FFF2-40B4-BE49-F238E27FC236}">
                <a16:creationId xmlns:a16="http://schemas.microsoft.com/office/drawing/2014/main" id="{1521498D-97B1-8789-B057-3C8112724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3" t="22189" r="27710" b="65707"/>
          <a:stretch>
            <a:fillRect/>
          </a:stretch>
        </p:blipFill>
        <p:spPr bwMode="auto">
          <a:xfrm>
            <a:off x="8077200" y="5203825"/>
            <a:ext cx="106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69" name="Text Box 37">
            <a:extLst>
              <a:ext uri="{FF2B5EF4-FFF2-40B4-BE49-F238E27FC236}">
                <a16:creationId xmlns:a16="http://schemas.microsoft.com/office/drawing/2014/main" id="{EA99BDAA-8CDE-62AD-F129-01F82FFB3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953000"/>
            <a:ext cx="1595438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Bioactive Hit Rate</a:t>
            </a:r>
          </a:p>
        </p:txBody>
      </p:sp>
      <p:sp>
        <p:nvSpPr>
          <p:cNvPr id="21542" name="Text Box 38">
            <a:extLst>
              <a:ext uri="{FF2B5EF4-FFF2-40B4-BE49-F238E27FC236}">
                <a16:creationId xmlns:a16="http://schemas.microsoft.com/office/drawing/2014/main" id="{808AFB3C-1D34-F2EB-1079-AB57FF9C7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6172200"/>
            <a:ext cx="868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= extract</a:t>
            </a:r>
          </a:p>
        </p:txBody>
      </p:sp>
      <p:sp>
        <p:nvSpPr>
          <p:cNvPr id="21543" name="Oval 39">
            <a:extLst>
              <a:ext uri="{FF2B5EF4-FFF2-40B4-BE49-F238E27FC236}">
                <a16:creationId xmlns:a16="http://schemas.microsoft.com/office/drawing/2014/main" id="{9E554934-9EE8-027E-9777-F88134EDA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2484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073E89BE-FC06-7862-C2C5-52A8670FA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593725"/>
            <a:ext cx="8453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</a:rPr>
              <a:t>The 1</a:t>
            </a:r>
            <a:r>
              <a:rPr lang="en-US" altLang="en-US" sz="2000" b="1" baseline="30000">
                <a:solidFill>
                  <a:srgbClr val="0000FF"/>
                </a:solidFill>
              </a:rPr>
              <a:t>st</a:t>
            </a:r>
            <a:r>
              <a:rPr lang="en-US" altLang="en-US" sz="2000" b="1">
                <a:solidFill>
                  <a:srgbClr val="0000FF"/>
                </a:solidFill>
              </a:rPr>
              <a:t> Drug &amp; Commercially available Marine Natural Product (MNP)</a:t>
            </a:r>
          </a:p>
        </p:txBody>
      </p:sp>
      <p:pic>
        <p:nvPicPr>
          <p:cNvPr id="23555" name="Picture 3">
            <a:hlinkClick r:id="rId2"/>
            <a:extLst>
              <a:ext uri="{FF2B5EF4-FFF2-40B4-BE49-F238E27FC236}">
                <a16:creationId xmlns:a16="http://schemas.microsoft.com/office/drawing/2014/main" id="{BA66C12D-57F7-92FA-AFFC-18C1EBEFC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905000"/>
            <a:ext cx="13716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>
            <a:hlinkClick r:id="rId4"/>
            <a:extLst>
              <a:ext uri="{FF2B5EF4-FFF2-40B4-BE49-F238E27FC236}">
                <a16:creationId xmlns:a16="http://schemas.microsoft.com/office/drawing/2014/main" id="{E49DB245-F265-C9A0-B009-44811F93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191000"/>
            <a:ext cx="12604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04586924-1147-7C45-1977-22B0C5BBB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038" y="1219200"/>
            <a:ext cx="1673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Pseudoterosin A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FF57CD20-7CF6-E272-9031-D5458324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1225550"/>
            <a:ext cx="1174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Morphine	</a:t>
            </a:r>
          </a:p>
        </p:txBody>
      </p:sp>
      <p:pic>
        <p:nvPicPr>
          <p:cNvPr id="23559" name="Picture 7">
            <a:extLst>
              <a:ext uri="{FF2B5EF4-FFF2-40B4-BE49-F238E27FC236}">
                <a16:creationId xmlns:a16="http://schemas.microsoft.com/office/drawing/2014/main" id="{80B0B7D2-4E32-72E3-33F5-2F31F45A5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828800"/>
            <a:ext cx="19812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>
            <a:extLst>
              <a:ext uri="{FF2B5EF4-FFF2-40B4-BE49-F238E27FC236}">
                <a16:creationId xmlns:a16="http://schemas.microsoft.com/office/drawing/2014/main" id="{691AAAD9-E8D0-5211-FCF7-0C749A89A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3460750"/>
            <a:ext cx="13192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1827 </a:t>
            </a:r>
            <a:r>
              <a:rPr lang="en-US" altLang="en-US" sz="1400"/>
              <a:t>-</a:t>
            </a:r>
            <a:r>
              <a:rPr lang="en-US" altLang="en-US" sz="1200"/>
              <a:t> </a:t>
            </a:r>
            <a:r>
              <a:rPr lang="en-US" altLang="en-US" sz="1400"/>
              <a:t>1</a:t>
            </a:r>
            <a:r>
              <a:rPr lang="en-US" altLang="en-US" sz="1400" baseline="30000"/>
              <a:t>st</a:t>
            </a:r>
            <a:r>
              <a:rPr lang="en-US" altLang="en-US" sz="1400"/>
              <a:t> drug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     (Pain)</a:t>
            </a:r>
          </a:p>
        </p:txBody>
      </p:sp>
      <p:pic>
        <p:nvPicPr>
          <p:cNvPr id="23561" name="Picture 9">
            <a:hlinkClick r:id="rId7"/>
            <a:extLst>
              <a:ext uri="{FF2B5EF4-FFF2-40B4-BE49-F238E27FC236}">
                <a16:creationId xmlns:a16="http://schemas.microsoft.com/office/drawing/2014/main" id="{1C788B11-0DEA-1C6B-4456-658CE727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4267200"/>
            <a:ext cx="1371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Rectangle 10">
            <a:extLst>
              <a:ext uri="{FF2B5EF4-FFF2-40B4-BE49-F238E27FC236}">
                <a16:creationId xmlns:a16="http://schemas.microsoft.com/office/drawing/2014/main" id="{F7123820-FA63-24CC-2A8C-DD5C281ED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456238"/>
            <a:ext cx="1720850" cy="7921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Opium (poppy tears)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i="1"/>
              <a:t>lachryma papaveris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(Asia) </a:t>
            </a:r>
            <a:r>
              <a:rPr lang="en-US" altLang="en-US" sz="2000"/>
              <a:t> </a:t>
            </a:r>
          </a:p>
        </p:txBody>
      </p:sp>
      <p:sp>
        <p:nvSpPr>
          <p:cNvPr id="23563" name="Rectangle 11">
            <a:extLst>
              <a:ext uri="{FF2B5EF4-FFF2-40B4-BE49-F238E27FC236}">
                <a16:creationId xmlns:a16="http://schemas.microsoft.com/office/drawing/2014/main" id="{EE4A2418-4C82-2EE2-55AA-161F6C601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1850" y="5426075"/>
            <a:ext cx="2686050" cy="5175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 </a:t>
            </a:r>
            <a:r>
              <a:rPr lang="en-US" altLang="en-US" sz="1400" i="1"/>
              <a:t>Pseudopterogorgia elisabethae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(Caribbean)</a:t>
            </a:r>
            <a:r>
              <a:rPr lang="en-US" altLang="en-US" sz="1400" i="1"/>
              <a:t> </a:t>
            </a:r>
            <a:r>
              <a:rPr lang="en-US" altLang="en-US" sz="1400"/>
              <a:t> </a:t>
            </a:r>
          </a:p>
        </p:txBody>
      </p:sp>
      <p:pic>
        <p:nvPicPr>
          <p:cNvPr id="23564" name="Picture 12">
            <a:hlinkClick r:id="rId9"/>
            <a:extLst>
              <a:ext uri="{FF2B5EF4-FFF2-40B4-BE49-F238E27FC236}">
                <a16:creationId xmlns:a16="http://schemas.microsoft.com/office/drawing/2014/main" id="{23D6DDA1-AFF7-36E8-A6F2-312C3668F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1"/>
          <a:stretch>
            <a:fillRect/>
          </a:stretch>
        </p:blipFill>
        <p:spPr bwMode="auto">
          <a:xfrm>
            <a:off x="4783138" y="4343400"/>
            <a:ext cx="14478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Text Box 13">
            <a:extLst>
              <a:ext uri="{FF2B5EF4-FFF2-40B4-BE49-F238E27FC236}">
                <a16:creationId xmlns:a16="http://schemas.microsoft.com/office/drawing/2014/main" id="{71D2409E-C9F1-3446-BB47-B7D0BCFC9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638" y="3460750"/>
            <a:ext cx="30527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1998</a:t>
            </a:r>
            <a:r>
              <a:rPr lang="en-US" altLang="en-US" sz="1400"/>
              <a:t> </a:t>
            </a:r>
            <a:r>
              <a:rPr lang="en-US" altLang="en-US" sz="1400" i="1"/>
              <a:t>– </a:t>
            </a:r>
            <a:r>
              <a:rPr lang="en-US" altLang="en-US" sz="1400"/>
              <a:t>1</a:t>
            </a:r>
            <a:r>
              <a:rPr lang="en-US" altLang="en-US" sz="1400" baseline="30000"/>
              <a:t>st</a:t>
            </a:r>
            <a:r>
              <a:rPr lang="en-US" altLang="en-US" sz="1400"/>
              <a:t> FDA approved MNP</a:t>
            </a:r>
            <a:endParaRPr lang="en-US" altLang="en-US" sz="1400" i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(Anti-inflammatory - wrinkle cream)</a:t>
            </a:r>
            <a:endParaRPr lang="en-US" altLang="en-US" sz="1200"/>
          </a:p>
        </p:txBody>
      </p:sp>
      <p:sp>
        <p:nvSpPr>
          <p:cNvPr id="23566" name="Text Box 14">
            <a:extLst>
              <a:ext uri="{FF2B5EF4-FFF2-40B4-BE49-F238E27FC236}">
                <a16:creationId xmlns:a16="http://schemas.microsoft.com/office/drawing/2014/main" id="{8C4C3BBF-16B9-1F6C-034E-ECEB1312E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6430963"/>
            <a:ext cx="30146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Li and Vederas, </a:t>
            </a:r>
            <a:r>
              <a:rPr lang="en-US" altLang="en-US" sz="1200" b="1"/>
              <a:t>2009</a:t>
            </a:r>
            <a:r>
              <a:rPr lang="en-US" altLang="en-US" sz="1200"/>
              <a:t>, </a:t>
            </a:r>
            <a:r>
              <a:rPr lang="en-US" altLang="en-US" sz="1200" i="1"/>
              <a:t>Science, </a:t>
            </a:r>
            <a:r>
              <a:rPr lang="en-US" altLang="en-US" sz="1200"/>
              <a:t>325, 161. </a:t>
            </a:r>
            <a:endParaRPr lang="en-US" altLang="en-US" sz="1200" i="1"/>
          </a:p>
        </p:txBody>
      </p:sp>
      <p:pic>
        <p:nvPicPr>
          <p:cNvPr id="23567" name="Picture 15" descr="IMG_0711">
            <a:hlinkClick r:id="rId11"/>
            <a:extLst>
              <a:ext uri="{FF2B5EF4-FFF2-40B4-BE49-F238E27FC236}">
                <a16:creationId xmlns:a16="http://schemas.microsoft.com/office/drawing/2014/main" id="{AFD941BE-0DD0-DEC0-3487-1C22E425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2667000"/>
            <a:ext cx="11382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96" name="Text Box 16">
            <a:extLst>
              <a:ext uri="{FF2B5EF4-FFF2-40B4-BE49-F238E27FC236}">
                <a16:creationId xmlns:a16="http://schemas.microsoft.com/office/drawing/2014/main" id="{ADA93E99-7DD4-3F71-A1C7-FBD9F9544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738" y="4572000"/>
            <a:ext cx="18415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Resilience</a:t>
            </a:r>
            <a:r>
              <a:rPr lang="en-US" altLang="en-US" sz="24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®</a:t>
            </a:r>
          </a:p>
        </p:txBody>
      </p:sp>
      <p:sp>
        <p:nvSpPr>
          <p:cNvPr id="23569" name="Line 17">
            <a:extLst>
              <a:ext uri="{FF2B5EF4-FFF2-40B4-BE49-F238E27FC236}">
                <a16:creationId xmlns:a16="http://schemas.microsoft.com/office/drawing/2014/main" id="{B8797F01-514A-67D0-5731-BE4BC8CDD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838200"/>
            <a:ext cx="0" cy="586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0" name="Text Box 18">
            <a:extLst>
              <a:ext uri="{FF2B5EF4-FFF2-40B4-BE49-F238E27FC236}">
                <a16:creationId xmlns:a16="http://schemas.microsoft.com/office/drawing/2014/main" id="{07DD031A-0017-F1D7-D72D-664314FE0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100263"/>
            <a:ext cx="18351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171 years</a:t>
            </a:r>
            <a:r>
              <a:rPr lang="en-US" altLang="en-US" sz="1800"/>
              <a:t>!!!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long time to wait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for medicines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from the sea….</a:t>
            </a:r>
          </a:p>
        </p:txBody>
      </p:sp>
      <p:sp>
        <p:nvSpPr>
          <p:cNvPr id="23571" name="Text Box 19">
            <a:extLst>
              <a:ext uri="{FF2B5EF4-FFF2-40B4-BE49-F238E27FC236}">
                <a16:creationId xmlns:a16="http://schemas.microsoft.com/office/drawing/2014/main" id="{511D6FDF-953A-EDCC-F7E7-5793E568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188913"/>
            <a:ext cx="193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HISTORY</a:t>
            </a:r>
          </a:p>
        </p:txBody>
      </p:sp>
      <p:pic>
        <p:nvPicPr>
          <p:cNvPr id="23572" name="Picture 20">
            <a:extLst>
              <a:ext uri="{FF2B5EF4-FFF2-40B4-BE49-F238E27FC236}">
                <a16:creationId xmlns:a16="http://schemas.microsoft.com/office/drawing/2014/main" id="{23B2EC3A-23F7-6EE9-605B-43D3B11F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43388"/>
            <a:ext cx="17526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75A0C682-D9C4-8B2E-CBC3-177A6D96B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28194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9498C8F5-8F8A-021F-3360-6F892BB14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2" r="8987"/>
          <a:stretch>
            <a:fillRect/>
          </a:stretch>
        </p:blipFill>
        <p:spPr bwMode="auto">
          <a:xfrm>
            <a:off x="1143000" y="5351463"/>
            <a:ext cx="381000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F0F41473-FA67-3464-0A64-5129FD4A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5" b="77007"/>
          <a:stretch>
            <a:fillRect/>
          </a:stretch>
        </p:blipFill>
        <p:spPr bwMode="auto">
          <a:xfrm>
            <a:off x="838200" y="4894263"/>
            <a:ext cx="31242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F9C23E06-AD71-179A-9D79-3B663C4FE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Discovery &amp; Development</a:t>
            </a:r>
          </a:p>
        </p:txBody>
      </p:sp>
      <p:sp>
        <p:nvSpPr>
          <p:cNvPr id="24582" name="Rectangle 8">
            <a:extLst>
              <a:ext uri="{FF2B5EF4-FFF2-40B4-BE49-F238E27FC236}">
                <a16:creationId xmlns:a16="http://schemas.microsoft.com/office/drawing/2014/main" id="{100C952F-5C02-F247-EA05-74D454C6C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10088"/>
            <a:ext cx="398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ym typeface="Wingdings" panose="05000000000000000000" pitchFamily="2" charset="2"/>
              </a:rPr>
              <a:t>     III.</a:t>
            </a:r>
            <a:r>
              <a:rPr lang="en-US" altLang="en-US" sz="1800">
                <a:sym typeface="Wingdings" panose="05000000000000000000" pitchFamily="2" charset="2"/>
              </a:rPr>
              <a:t>    </a:t>
            </a:r>
            <a:r>
              <a:rPr lang="en-US" altLang="en-US" sz="1800" b="1">
                <a:sym typeface="Wingdings" panose="05000000000000000000" pitchFamily="2" charset="2"/>
              </a:rPr>
              <a:t>Clinical evaluation</a:t>
            </a:r>
            <a:r>
              <a:rPr lang="en-US" altLang="en-US" sz="1800">
                <a:sym typeface="Wingdings" panose="05000000000000000000" pitchFamily="2" charset="2"/>
              </a:rPr>
              <a:t> (6 years)</a:t>
            </a:r>
          </a:p>
        </p:txBody>
      </p:sp>
      <p:sp>
        <p:nvSpPr>
          <p:cNvPr id="24583" name="Rectangle 9">
            <a:extLst>
              <a:ext uri="{FF2B5EF4-FFF2-40B4-BE49-F238E27FC236}">
                <a16:creationId xmlns:a16="http://schemas.microsoft.com/office/drawing/2014/main" id="{9AA93FC0-9793-F0DF-821E-900262380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6200"/>
            <a:ext cx="9372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How do </a:t>
            </a:r>
            <a:r>
              <a:rPr lang="en-US" altLang="en-US">
                <a:solidFill>
                  <a:srgbClr val="0000FF"/>
                </a:solidFill>
              </a:rPr>
              <a:t>MNPs</a:t>
            </a:r>
            <a:r>
              <a:rPr lang="en-US" altLang="en-US"/>
              <a:t> become Therapeutics?</a:t>
            </a:r>
          </a:p>
        </p:txBody>
      </p:sp>
      <p:sp>
        <p:nvSpPr>
          <p:cNvPr id="24584" name="Text Box 10">
            <a:extLst>
              <a:ext uri="{FF2B5EF4-FFF2-40B4-BE49-F238E27FC236}">
                <a16:creationId xmlns:a16="http://schemas.microsoft.com/office/drawing/2014/main" id="{04346222-45F5-77CC-BA0C-321E80393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1676400"/>
            <a:ext cx="35242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romanUcPeriod"/>
            </a:pPr>
            <a:r>
              <a:rPr lang="en-US" altLang="en-US" b="1"/>
              <a:t>In vitro</a:t>
            </a:r>
            <a:r>
              <a:rPr lang="en-US" altLang="en-US"/>
              <a:t> </a:t>
            </a:r>
            <a:r>
              <a:rPr lang="en-US" altLang="en-US" b="1"/>
              <a:t>studies: </a:t>
            </a:r>
            <a:r>
              <a:rPr lang="en-US" altLang="en-US"/>
              <a:t>(3 years)</a:t>
            </a:r>
          </a:p>
          <a:p>
            <a:pPr eaLnBrk="1" hangingPunct="1"/>
            <a:r>
              <a:rPr lang="en-US" altLang="en-US"/>
              <a:t>        activity in cell lines</a:t>
            </a:r>
          </a:p>
          <a:p>
            <a:pPr eaLnBrk="1" hangingPunct="1"/>
            <a:r>
              <a:rPr lang="en-US" altLang="en-US"/>
              <a:t>        mechanism of action (MOA)</a:t>
            </a:r>
          </a:p>
        </p:txBody>
      </p:sp>
      <p:pic>
        <p:nvPicPr>
          <p:cNvPr id="24585" name="Picture 12">
            <a:extLst>
              <a:ext uri="{FF2B5EF4-FFF2-40B4-BE49-F238E27FC236}">
                <a16:creationId xmlns:a16="http://schemas.microsoft.com/office/drawing/2014/main" id="{BFAFFE9D-1607-5A9C-A8A5-D55EDDC2E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41388"/>
            <a:ext cx="30480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3">
            <a:hlinkClick r:id="rId6"/>
            <a:extLst>
              <a:ext uri="{FF2B5EF4-FFF2-40B4-BE49-F238E27FC236}">
                <a16:creationId xmlns:a16="http://schemas.microsoft.com/office/drawing/2014/main" id="{53F4D066-9772-E0C8-4720-B4B32F593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71600"/>
            <a:ext cx="14478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4">
            <a:extLst>
              <a:ext uri="{FF2B5EF4-FFF2-40B4-BE49-F238E27FC236}">
                <a16:creationId xmlns:a16="http://schemas.microsoft.com/office/drawing/2014/main" id="{F9CDDB6C-9069-2D7C-C1F9-E7F498FE5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276600"/>
            <a:ext cx="330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ziconotide (1982) </a:t>
            </a:r>
            <a:r>
              <a:rPr lang="en-US" altLang="en-US" sz="1600">
                <a:sym typeface="Wingdings" panose="05000000000000000000" pitchFamily="2" charset="2"/>
              </a:rPr>
              <a:t></a:t>
            </a:r>
            <a:r>
              <a:rPr lang="en-US" altLang="en-US" sz="1600"/>
              <a:t> Prialt</a:t>
            </a:r>
            <a:r>
              <a:rPr lang="en-US" altLang="en-US" sz="1600" baseline="30000"/>
              <a:t>® </a:t>
            </a:r>
            <a:r>
              <a:rPr lang="en-US" altLang="en-US" sz="1600"/>
              <a:t>(2004) </a:t>
            </a:r>
          </a:p>
        </p:txBody>
      </p:sp>
      <p:sp>
        <p:nvSpPr>
          <p:cNvPr id="24588" name="Text Box 15">
            <a:extLst>
              <a:ext uri="{FF2B5EF4-FFF2-40B4-BE49-F238E27FC236}">
                <a16:creationId xmlns:a16="http://schemas.microsoft.com/office/drawing/2014/main" id="{D29D45BA-E183-53CF-3164-D53572C62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514600"/>
            <a:ext cx="1681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/>
              <a:t>Conus geographus</a:t>
            </a:r>
            <a:endParaRPr lang="en-US" altLang="en-US" sz="1400"/>
          </a:p>
        </p:txBody>
      </p:sp>
      <p:sp>
        <p:nvSpPr>
          <p:cNvPr id="24589" name="Rectangle 17">
            <a:extLst>
              <a:ext uri="{FF2B5EF4-FFF2-40B4-BE49-F238E27FC236}">
                <a16:creationId xmlns:a16="http://schemas.microsoft.com/office/drawing/2014/main" id="{50E37838-7389-73B1-BA2D-437333A03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819400"/>
            <a:ext cx="4537075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II.</a:t>
            </a:r>
            <a:r>
              <a:rPr lang="en-US" altLang="en-US" sz="1800"/>
              <a:t>     </a:t>
            </a:r>
            <a:r>
              <a:rPr lang="en-US" altLang="en-US" sz="1800" b="1"/>
              <a:t>In vivo</a:t>
            </a:r>
            <a:r>
              <a:rPr lang="en-US" altLang="en-US" sz="1800"/>
              <a:t> </a:t>
            </a:r>
            <a:r>
              <a:rPr lang="en-US" altLang="en-US" sz="1800" b="1"/>
              <a:t>evaluation</a:t>
            </a:r>
            <a:r>
              <a:rPr lang="en-US" altLang="en-US" sz="1800"/>
              <a:t> (4 years)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          </a:t>
            </a:r>
            <a:r>
              <a:rPr lang="en-US" altLang="en-US" sz="1600"/>
              <a:t>Preclinical studies (pharmakokinetics etc.)</a:t>
            </a:r>
          </a:p>
        </p:txBody>
      </p:sp>
      <p:sp>
        <p:nvSpPr>
          <p:cNvPr id="128018" name="Rectangle 18">
            <a:extLst>
              <a:ext uri="{FF2B5EF4-FFF2-40B4-BE49-F238E27FC236}">
                <a16:creationId xmlns:a16="http://schemas.microsoft.com/office/drawing/2014/main" id="{1CBC70CA-E5EA-1A50-3311-B83A41D2A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6477000"/>
            <a:ext cx="7688262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altLang="en-US" sz="1200"/>
              <a:t>McIntosh, M.; Cruz L.J.; Hunkapiller, M.W.; Gray, W.R.; Olivera, B.M. </a:t>
            </a:r>
            <a:r>
              <a:rPr lang="en-US" altLang="en-US" sz="1200" b="1"/>
              <a:t>1982</a:t>
            </a:r>
            <a:r>
              <a:rPr lang="en-US" altLang="en-US" sz="1200"/>
              <a:t>, </a:t>
            </a:r>
            <a:r>
              <a:rPr lang="en-US" altLang="en-US" sz="1200" i="1"/>
              <a:t>Arch. Biochem. Biophys.</a:t>
            </a:r>
            <a:r>
              <a:rPr lang="en-US" altLang="en-US" sz="1200"/>
              <a:t> 218, 329.</a:t>
            </a:r>
            <a:r>
              <a:rPr lang="en-US" altLang="en-US" sz="1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4591" name="Text Box 20">
            <a:extLst>
              <a:ext uri="{FF2B5EF4-FFF2-40B4-BE49-F238E27FC236}">
                <a16:creationId xmlns:a16="http://schemas.microsoft.com/office/drawing/2014/main" id="{D774C3DC-4194-E85D-962A-8F35C1A26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419600"/>
            <a:ext cx="1174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/>
              <a:t>Time?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/>
              <a:t>Cost?</a:t>
            </a:r>
          </a:p>
        </p:txBody>
      </p:sp>
      <p:pic>
        <p:nvPicPr>
          <p:cNvPr id="128021" name="Picture 21">
            <a:extLst>
              <a:ext uri="{FF2B5EF4-FFF2-40B4-BE49-F238E27FC236}">
                <a16:creationId xmlns:a16="http://schemas.microsoft.com/office/drawing/2014/main" id="{80E5A9DA-5CD3-0831-F515-73B5D1784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865563"/>
            <a:ext cx="31242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22" name="Text Box 22">
            <a:extLst>
              <a:ext uri="{FF2B5EF4-FFF2-40B4-BE49-F238E27FC236}">
                <a16:creationId xmlns:a16="http://schemas.microsoft.com/office/drawing/2014/main" id="{93A761BC-B37F-CBFE-F46E-876A51DB7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867400"/>
            <a:ext cx="302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CC"/>
                </a:solidFill>
              </a:rPr>
              <a:t>1 in 5000 lead compounds</a:t>
            </a:r>
          </a:p>
        </p:txBody>
      </p:sp>
      <p:sp>
        <p:nvSpPr>
          <p:cNvPr id="128023" name="Text Box 23">
            <a:extLst>
              <a:ext uri="{FF2B5EF4-FFF2-40B4-BE49-F238E27FC236}">
                <a16:creationId xmlns:a16="http://schemas.microsoft.com/office/drawing/2014/main" id="{AE1F259C-2DE1-F56A-3C7E-A53CA1D9F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6775" y="4356100"/>
            <a:ext cx="523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$</a:t>
            </a:r>
          </a:p>
        </p:txBody>
      </p:sp>
      <p:sp>
        <p:nvSpPr>
          <p:cNvPr id="128024" name="Rectangle 24">
            <a:extLst>
              <a:ext uri="{FF2B5EF4-FFF2-40B4-BE49-F238E27FC236}">
                <a16:creationId xmlns:a16="http://schemas.microsoft.com/office/drawing/2014/main" id="{B41B6E37-FE54-D816-F220-6268F38E2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854450"/>
            <a:ext cx="18415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endParaRPr lang="en-US" altLang="en-US" sz="16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8025" name="Oval 25">
            <a:extLst>
              <a:ext uri="{FF2B5EF4-FFF2-40B4-BE49-F238E27FC236}">
                <a16:creationId xmlns:a16="http://schemas.microsoft.com/office/drawing/2014/main" id="{76B9DD4B-1D54-6064-8582-310D33AD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334000"/>
            <a:ext cx="1600200" cy="53340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22" grpId="0"/>
      <p:bldP spid="128023" grpId="0"/>
      <p:bldP spid="1280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6791E65-C7CE-0308-10C4-62F2CF5A9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Outline 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D01D98D-2546-1A17-8C33-FE42EA042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686800" cy="4525963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Chemical Biology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What are Natural Products?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Why study Marine Natural Products (MNP)?</a:t>
            </a:r>
          </a:p>
          <a:p>
            <a:pPr eaLnBrk="1" hangingPunct="1"/>
            <a:r>
              <a:rPr lang="en-US" altLang="en-US" sz="2800"/>
              <a:t>Selected examples of MNPs in Chemical Biology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Conclusions 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Acknowledgements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FABA28CD-107A-10DE-E408-E93BC8AE20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Not all MNP therapeutic leads that fail to get to the clinic are destined to Sit On the Shelf (SOS  compounds).</a:t>
            </a:r>
          </a:p>
        </p:txBody>
      </p:sp>
      <p:sp>
        <p:nvSpPr>
          <p:cNvPr id="27651" name="Text Box 4">
            <a:extLst>
              <a:ext uri="{FF2B5EF4-FFF2-40B4-BE49-F238E27FC236}">
                <a16:creationId xmlns:a16="http://schemas.microsoft.com/office/drawing/2014/main" id="{B42F72AC-3E16-DABD-419E-6257A3439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686175"/>
            <a:ext cx="13128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/>
              <a:t>N. magnifica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Israel - 1980</a:t>
            </a:r>
          </a:p>
        </p:txBody>
      </p:sp>
      <p:sp>
        <p:nvSpPr>
          <p:cNvPr id="27652" name="Text Box 5">
            <a:extLst>
              <a:ext uri="{FF2B5EF4-FFF2-40B4-BE49-F238E27FC236}">
                <a16:creationId xmlns:a16="http://schemas.microsoft.com/office/drawing/2014/main" id="{9DB82F20-BCC3-3914-C54A-85BF505C3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3686175"/>
            <a:ext cx="1593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/>
              <a:t>C. mycofijiensis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/>
              <a:t> </a:t>
            </a:r>
            <a:r>
              <a:rPr lang="en-US" altLang="en-US" sz="1600"/>
              <a:t>Fiji - 1987</a:t>
            </a:r>
          </a:p>
        </p:txBody>
      </p:sp>
      <p:sp>
        <p:nvSpPr>
          <p:cNvPr id="27653" name="Text Box 6">
            <a:extLst>
              <a:ext uri="{FF2B5EF4-FFF2-40B4-BE49-F238E27FC236}">
                <a16:creationId xmlns:a16="http://schemas.microsoft.com/office/drawing/2014/main" id="{77161463-135A-8A84-073F-CA00622C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622925"/>
            <a:ext cx="9009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/>
              <a:t>Mechanism of action (MOA)</a:t>
            </a:r>
            <a:r>
              <a:rPr lang="en-US" altLang="en-US" sz="2000" i="1"/>
              <a:t> - Potent inhibitor of actin cytoskeletal assembly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/>
              <a:t>                                                                                                (IC</a:t>
            </a:r>
            <a:r>
              <a:rPr lang="en-US" altLang="en-US" sz="2000" i="1" baseline="-25000"/>
              <a:t>50</a:t>
            </a:r>
            <a:r>
              <a:rPr lang="en-US" altLang="en-US" sz="2000" i="1"/>
              <a:t> ~35 nM)</a:t>
            </a:r>
          </a:p>
        </p:txBody>
      </p:sp>
      <p:pic>
        <p:nvPicPr>
          <p:cNvPr id="27654" name="Picture 7">
            <a:extLst>
              <a:ext uri="{FF2B5EF4-FFF2-40B4-BE49-F238E27FC236}">
                <a16:creationId xmlns:a16="http://schemas.microsoft.com/office/drawing/2014/main" id="{80F3DD0D-D96F-697D-2B72-B33A19641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24025"/>
            <a:ext cx="1581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8">
            <a:extLst>
              <a:ext uri="{FF2B5EF4-FFF2-40B4-BE49-F238E27FC236}">
                <a16:creationId xmlns:a16="http://schemas.microsoft.com/office/drawing/2014/main" id="{B9662308-30BD-08B5-0D01-B1D52AFC7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430963"/>
            <a:ext cx="31797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      Kashman et al., </a:t>
            </a:r>
            <a:r>
              <a:rPr lang="en-US" altLang="en-US" sz="1200" b="1"/>
              <a:t>1983</a:t>
            </a:r>
            <a:r>
              <a:rPr lang="en-US" altLang="en-US" sz="1200"/>
              <a:t>,</a:t>
            </a:r>
            <a:r>
              <a:rPr lang="en-US" altLang="en-US" sz="1200" i="1"/>
              <a:t>Science, </a:t>
            </a:r>
            <a:r>
              <a:rPr lang="en-US" altLang="en-US" sz="1200"/>
              <a:t>219, 493.</a:t>
            </a:r>
          </a:p>
        </p:txBody>
      </p:sp>
      <p:sp>
        <p:nvSpPr>
          <p:cNvPr id="27656" name="Text Box 9">
            <a:extLst>
              <a:ext uri="{FF2B5EF4-FFF2-40B4-BE49-F238E27FC236}">
                <a16:creationId xmlns:a16="http://schemas.microsoft.com/office/drawing/2014/main" id="{BC34C33E-3903-7F50-6F83-9E332D9EE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478338"/>
            <a:ext cx="6553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Selective cytotoxicity to cancer cell lines </a:t>
            </a:r>
            <a:r>
              <a:rPr lang="en-US" altLang="en-US" sz="1800" b="1"/>
              <a:t>in vitro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failed to reach clinical trials - toxicity – in vivo studies</a:t>
            </a:r>
            <a:endParaRPr lang="en-US" altLang="en-US" sz="1800" b="1"/>
          </a:p>
        </p:txBody>
      </p:sp>
      <p:sp>
        <p:nvSpPr>
          <p:cNvPr id="27657" name="Rectangle 10">
            <a:extLst>
              <a:ext uri="{FF2B5EF4-FFF2-40B4-BE49-F238E27FC236}">
                <a16:creationId xmlns:a16="http://schemas.microsoft.com/office/drawing/2014/main" id="{7683E7B2-2803-7CBD-5741-2DC098140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175" y="3781425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Latrunculin A</a:t>
            </a:r>
          </a:p>
        </p:txBody>
      </p:sp>
      <p:pic>
        <p:nvPicPr>
          <p:cNvPr id="27658" name="Picture 11">
            <a:extLst>
              <a:ext uri="{FF2B5EF4-FFF2-40B4-BE49-F238E27FC236}">
                <a16:creationId xmlns:a16="http://schemas.microsoft.com/office/drawing/2014/main" id="{FCB83EFE-74AC-411B-85C9-A030C7357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49611" r="10344" b="777"/>
          <a:stretch>
            <a:fillRect/>
          </a:stretch>
        </p:blipFill>
        <p:spPr bwMode="auto">
          <a:xfrm>
            <a:off x="6324600" y="5014913"/>
            <a:ext cx="2438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3">
            <a:extLst>
              <a:ext uri="{FF2B5EF4-FFF2-40B4-BE49-F238E27FC236}">
                <a16:creationId xmlns:a16="http://schemas.microsoft.com/office/drawing/2014/main" id="{25A1F12F-4C2E-E6C7-CBB3-9013A1442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4" t="42096" r="20079" b="32608"/>
          <a:stretch>
            <a:fillRect/>
          </a:stretch>
        </p:blipFill>
        <p:spPr bwMode="auto">
          <a:xfrm>
            <a:off x="5715000" y="4278313"/>
            <a:ext cx="12954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Rectangle 14">
            <a:extLst>
              <a:ext uri="{FF2B5EF4-FFF2-40B4-BE49-F238E27FC236}">
                <a16:creationId xmlns:a16="http://schemas.microsoft.com/office/drawing/2014/main" id="{CE3D34C1-2D23-0864-B56C-B0D7C833A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430963"/>
            <a:ext cx="2851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Crews et al., </a:t>
            </a:r>
            <a:r>
              <a:rPr lang="en-US" altLang="en-US" sz="1200" b="1"/>
              <a:t>1987</a:t>
            </a:r>
            <a:r>
              <a:rPr lang="en-US" altLang="en-US" sz="1200"/>
              <a:t>, </a:t>
            </a:r>
            <a:r>
              <a:rPr lang="en-US" altLang="en-US" sz="1200" i="1"/>
              <a:t>J. Nat. Prod. </a:t>
            </a:r>
            <a:r>
              <a:rPr lang="en-US" altLang="en-US" sz="1200"/>
              <a:t>50, 92.</a:t>
            </a:r>
            <a:endParaRPr lang="en-US" altLang="en-US" sz="1200" i="1"/>
          </a:p>
        </p:txBody>
      </p:sp>
      <p:sp>
        <p:nvSpPr>
          <p:cNvPr id="27661" name="AutoShape 16" descr="Image result for israel on globe">
            <a:hlinkClick r:id="rId5"/>
            <a:extLst>
              <a:ext uri="{FF2B5EF4-FFF2-40B4-BE49-F238E27FC236}">
                <a16:creationId xmlns:a16="http://schemas.microsoft.com/office/drawing/2014/main" id="{7EF45552-5F24-6B62-D746-279AD83E03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00338" y="1557338"/>
            <a:ext cx="37433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7662" name="Picture 22">
            <a:extLst>
              <a:ext uri="{FF2B5EF4-FFF2-40B4-BE49-F238E27FC236}">
                <a16:creationId xmlns:a16="http://schemas.microsoft.com/office/drawing/2014/main" id="{C550D269-A6A2-90CC-2647-CF9E1FB07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95425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28" descr="N magnifca">
            <a:extLst>
              <a:ext uri="{FF2B5EF4-FFF2-40B4-BE49-F238E27FC236}">
                <a16:creationId xmlns:a16="http://schemas.microsoft.com/office/drawing/2014/main" id="{42586C74-0162-F9DB-4D25-45A14DB47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b="6662"/>
          <a:stretch>
            <a:fillRect/>
          </a:stretch>
        </p:blipFill>
        <p:spPr bwMode="auto">
          <a:xfrm>
            <a:off x="838200" y="1724025"/>
            <a:ext cx="2514600" cy="17938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rotWithShape="0">
              <a:srgbClr val="808080">
                <a:alpha val="42999"/>
              </a:srgbClr>
            </a:outerShdw>
          </a:effectLst>
        </p:spPr>
      </p:pic>
      <p:pic>
        <p:nvPicPr>
          <p:cNvPr id="27664" name="Picture 25" descr="Image result for Fiji on globe">
            <a:hlinkClick r:id="rId8"/>
            <a:extLst>
              <a:ext uri="{FF2B5EF4-FFF2-40B4-BE49-F238E27FC236}">
                <a16:creationId xmlns:a16="http://schemas.microsoft.com/office/drawing/2014/main" id="{6787C486-5A0B-CA87-50F0-671CC6A4C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47825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8" name="Picture 26">
            <a:extLst>
              <a:ext uri="{FF2B5EF4-FFF2-40B4-BE49-F238E27FC236}">
                <a16:creationId xmlns:a16="http://schemas.microsoft.com/office/drawing/2014/main" id="{10F0957B-C3A8-E93B-7769-EE671A9E9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>
            <a:fillRect/>
          </a:stretch>
        </p:blipFill>
        <p:spPr bwMode="auto">
          <a:xfrm>
            <a:off x="6096000" y="1800225"/>
            <a:ext cx="19812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9" name="Rectangle 19">
            <a:extLst>
              <a:ext uri="{FF2B5EF4-FFF2-40B4-BE49-F238E27FC236}">
                <a16:creationId xmlns:a16="http://schemas.microsoft.com/office/drawing/2014/main" id="{5E9A6515-6E90-FB43-7F6E-F67492974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350" y="990600"/>
            <a:ext cx="58610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 - A – selected example -  Potent Molecular Probe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6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CAA4C410-57CE-0625-CCD6-D28B444B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994525"/>
            <a:ext cx="7697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Marine Natural Products as Molecular Probes (actin inhibition)</a:t>
            </a:r>
            <a:endParaRPr lang="en-US" altLang="en-US" sz="2000" b="1" i="1"/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7CF6EBED-51B3-362F-4117-DD93FED8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762000"/>
            <a:ext cx="7310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</a:rPr>
              <a:t>Some become Important Molecular Probes</a:t>
            </a:r>
            <a:r>
              <a:rPr lang="en-US" altLang="en-US" sz="2000"/>
              <a:t> </a:t>
            </a:r>
            <a:r>
              <a:rPr lang="en-US" altLang="en-US" sz="2000">
                <a:solidFill>
                  <a:srgbClr val="0000FF"/>
                </a:solidFill>
              </a:rPr>
              <a:t>in</a:t>
            </a:r>
            <a:r>
              <a:rPr lang="en-US" altLang="en-US" sz="2000"/>
              <a:t> </a:t>
            </a:r>
            <a:r>
              <a:rPr lang="en-US" altLang="en-US" sz="2000">
                <a:solidFill>
                  <a:srgbClr val="0000FF"/>
                </a:solidFill>
              </a:rPr>
              <a:t>Chemical Biology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7A3A05C6-E56F-9C46-35BF-BBA7ECE61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196850"/>
            <a:ext cx="76168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tx2"/>
                </a:solidFill>
              </a:rPr>
              <a:t>Not all MNPs that fail as possible </a:t>
            </a:r>
            <a:r>
              <a:rPr lang="en-US" altLang="en-US" sz="2600" b="1">
                <a:solidFill>
                  <a:schemeClr val="tx2"/>
                </a:solidFill>
              </a:rPr>
              <a:t>drugs</a:t>
            </a:r>
            <a:r>
              <a:rPr lang="en-US" altLang="en-US" sz="2600">
                <a:solidFill>
                  <a:schemeClr val="tx2"/>
                </a:solidFill>
              </a:rPr>
              <a:t> = dropped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0D2D23F6-C015-7962-A772-9BEFEED4B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967288"/>
            <a:ext cx="668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</a:rPr>
              <a:t>What do we mean by a </a:t>
            </a:r>
            <a:r>
              <a:rPr lang="en-US" altLang="en-US" sz="2800" i="1">
                <a:solidFill>
                  <a:srgbClr val="0000FF"/>
                </a:solidFill>
              </a:rPr>
              <a:t>molecular probe</a:t>
            </a:r>
            <a:r>
              <a:rPr lang="en-US" altLang="en-US" sz="280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E39CAFFC-A355-A3F2-3F2F-01A6BAF27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733800"/>
            <a:ext cx="530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RECALL:</a:t>
            </a:r>
            <a:r>
              <a:rPr lang="en-US" altLang="en-US" sz="2800">
                <a:solidFill>
                  <a:srgbClr val="0000FF"/>
                </a:solidFill>
              </a:rPr>
              <a:t> Chemical Biology is…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8D28D0E8-43AC-B819-028C-47A9A3EA5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5410200"/>
            <a:ext cx="803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</a:rPr>
              <a:t>A compound that selectively binds to or alters a molecular or protein complex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</a:rPr>
              <a:t> and can be used as a </a:t>
            </a:r>
            <a:r>
              <a:rPr lang="en-US" altLang="en-US" sz="1800" b="1">
                <a:solidFill>
                  <a:schemeClr val="tx2"/>
                </a:solidFill>
              </a:rPr>
              <a:t>tool</a:t>
            </a:r>
            <a:r>
              <a:rPr lang="en-US" altLang="en-US" sz="1800">
                <a:solidFill>
                  <a:schemeClr val="tx2"/>
                </a:solidFill>
              </a:rPr>
              <a:t> to further study the role of that complex in detail</a:t>
            </a:r>
          </a:p>
        </p:txBody>
      </p:sp>
      <p:sp>
        <p:nvSpPr>
          <p:cNvPr id="28680" name="Rectangle 8">
            <a:extLst>
              <a:ext uri="{FF2B5EF4-FFF2-40B4-BE49-F238E27FC236}">
                <a16:creationId xmlns:a16="http://schemas.microsoft.com/office/drawing/2014/main" id="{3B2E8CD1-0B8E-1BCA-639F-D5A8421A6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" y="4191000"/>
            <a:ext cx="826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application of chemical techniques and or </a:t>
            </a:r>
            <a:r>
              <a:rPr lang="en-US" altLang="en-US" sz="1800">
                <a:solidFill>
                  <a:srgbClr val="0000FF"/>
                </a:solidFill>
              </a:rPr>
              <a:t>molecular as probes</a:t>
            </a:r>
            <a:r>
              <a:rPr lang="en-US" altLang="en-US" sz="1800"/>
              <a:t> to the study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and manipulation of biological systems</a:t>
            </a:r>
          </a:p>
        </p:txBody>
      </p:sp>
      <p:graphicFrame>
        <p:nvGraphicFramePr>
          <p:cNvPr id="131081" name="Group 9">
            <a:extLst>
              <a:ext uri="{FF2B5EF4-FFF2-40B4-BE49-F238E27FC236}">
                <a16:creationId xmlns:a16="http://schemas.microsoft.com/office/drawing/2014/main" id="{F41DD364-E6AC-E4A6-C92B-BDC817ED0A41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1292225"/>
          <a:ext cx="415926" cy="517690"/>
        </p:xfrm>
        <a:graphic>
          <a:graphicData uri="http://schemas.openxmlformats.org/drawingml/2006/table">
            <a:tbl>
              <a:tblPr/>
              <a:tblGrid>
                <a:gridCol w="207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281" marR="91281" marT="45485" marB="45485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281" marR="91281" marT="45485" marB="45485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684" name="Rectangle 15">
            <a:extLst>
              <a:ext uri="{FF2B5EF4-FFF2-40B4-BE49-F238E27FC236}">
                <a16:creationId xmlns:a16="http://schemas.microsoft.com/office/drawing/2014/main" id="{D4AD0F00-1AB2-7923-0879-53528A9B6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2819400"/>
            <a:ext cx="552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800"/>
          </a:p>
        </p:txBody>
      </p:sp>
      <p:sp>
        <p:nvSpPr>
          <p:cNvPr id="28685" name="Rectangle 24">
            <a:extLst>
              <a:ext uri="{FF2B5EF4-FFF2-40B4-BE49-F238E27FC236}">
                <a16:creationId xmlns:a16="http://schemas.microsoft.com/office/drawing/2014/main" id="{82438211-F2D3-1B5D-CF60-273AEF6D7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2628900"/>
            <a:ext cx="18415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en-US" sz="900"/>
            </a:b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6" name="Rectangle 28">
            <a:extLst>
              <a:ext uri="{FF2B5EF4-FFF2-40B4-BE49-F238E27FC236}">
                <a16:creationId xmlns:a16="http://schemas.microsoft.com/office/drawing/2014/main" id="{AB0EEB23-DEE2-5BA9-346D-95B85CCFF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16163"/>
            <a:ext cx="1841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en-US" sz="1800">
                <a:solidFill>
                  <a:srgbClr val="000000"/>
                </a:solidFill>
              </a:rPr>
            </a:br>
            <a:endParaRPr lang="en-US" altLang="en-US" sz="900"/>
          </a:p>
          <a:p>
            <a:pPr>
              <a:spcBef>
                <a:spcPct val="0"/>
              </a:spcBef>
              <a:buFontTx/>
              <a:buNone/>
            </a:pPr>
            <a:br>
              <a:rPr lang="en-US" altLang="en-US" sz="1800">
                <a:solidFill>
                  <a:srgbClr val="000000"/>
                </a:solidFill>
              </a:rPr>
            </a:br>
            <a:endParaRPr lang="en-US" altLang="en-US" sz="9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8687" name="Picture 30">
            <a:extLst>
              <a:ext uri="{FF2B5EF4-FFF2-40B4-BE49-F238E27FC236}">
                <a16:creationId xmlns:a16="http://schemas.microsoft.com/office/drawing/2014/main" id="{1132D03D-730E-1779-69DA-3EC6FF44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6" r="33847"/>
          <a:stretch>
            <a:fillRect/>
          </a:stretch>
        </p:blipFill>
        <p:spPr bwMode="auto">
          <a:xfrm>
            <a:off x="6394450" y="1600200"/>
            <a:ext cx="18288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39">
            <a:hlinkClick r:id="rId3"/>
            <a:extLst>
              <a:ext uri="{FF2B5EF4-FFF2-40B4-BE49-F238E27FC236}">
                <a16:creationId xmlns:a16="http://schemas.microsoft.com/office/drawing/2014/main" id="{C0E6CFF8-2556-356B-3BB9-B785A30D6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408363"/>
            <a:ext cx="1905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40">
            <a:hlinkClick r:id="rId5"/>
            <a:extLst>
              <a:ext uri="{FF2B5EF4-FFF2-40B4-BE49-F238E27FC236}">
                <a16:creationId xmlns:a16="http://schemas.microsoft.com/office/drawing/2014/main" id="{9DB61410-5D8D-5BA9-F773-2B100BFF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08363"/>
            <a:ext cx="1905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41">
            <a:extLst>
              <a:ext uri="{FF2B5EF4-FFF2-40B4-BE49-F238E27FC236}">
                <a16:creationId xmlns:a16="http://schemas.microsoft.com/office/drawing/2014/main" id="{A9F4EFC0-788E-6DE7-48BB-4AF884697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08363"/>
            <a:ext cx="1905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42">
            <a:hlinkClick r:id="rId6"/>
            <a:extLst>
              <a:ext uri="{FF2B5EF4-FFF2-40B4-BE49-F238E27FC236}">
                <a16:creationId xmlns:a16="http://schemas.microsoft.com/office/drawing/2014/main" id="{0C741DAE-1BC8-68E2-C996-31853743A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3408363"/>
            <a:ext cx="1905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43">
            <a:extLst>
              <a:ext uri="{FF2B5EF4-FFF2-40B4-BE49-F238E27FC236}">
                <a16:creationId xmlns:a16="http://schemas.microsoft.com/office/drawing/2014/main" id="{C55961E6-7469-B8DF-59F7-88304D117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1524000"/>
            <a:ext cx="12763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3" name="Rectangle 44">
            <a:extLst>
              <a:ext uri="{FF2B5EF4-FFF2-40B4-BE49-F238E27FC236}">
                <a16:creationId xmlns:a16="http://schemas.microsoft.com/office/drawing/2014/main" id="{ED34C41F-5CC4-0F45-9C5C-887F783DA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38" y="3124200"/>
            <a:ext cx="1160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latrunculin A</a:t>
            </a:r>
          </a:p>
        </p:txBody>
      </p:sp>
      <p:pic>
        <p:nvPicPr>
          <p:cNvPr id="28694" name="Picture 45">
            <a:extLst>
              <a:ext uri="{FF2B5EF4-FFF2-40B4-BE49-F238E27FC236}">
                <a16:creationId xmlns:a16="http://schemas.microsoft.com/office/drawing/2014/main" id="{E57A2C01-37D0-8415-F2E6-F19A14204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54"/>
          <a:stretch>
            <a:fillRect/>
          </a:stretch>
        </p:blipFill>
        <p:spPr bwMode="auto">
          <a:xfrm>
            <a:off x="1143000" y="1600200"/>
            <a:ext cx="1981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5" name="Text Box 46">
            <a:extLst>
              <a:ext uri="{FF2B5EF4-FFF2-40B4-BE49-F238E27FC236}">
                <a16:creationId xmlns:a16="http://schemas.microsoft.com/office/drawing/2014/main" id="{B5CA6EE7-821A-9EC4-1DD9-E619678C1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2971800"/>
            <a:ext cx="25209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actin - microfilaments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 disrupted by latrunculin A</a:t>
            </a:r>
          </a:p>
        </p:txBody>
      </p:sp>
      <p:sp>
        <p:nvSpPr>
          <p:cNvPr id="28696" name="Text Box 47">
            <a:extLst>
              <a:ext uri="{FF2B5EF4-FFF2-40B4-BE49-F238E27FC236}">
                <a16:creationId xmlns:a16="http://schemas.microsoft.com/office/drawing/2014/main" id="{58C7647E-2C53-8E01-9B01-058E67F9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076575"/>
            <a:ext cx="19796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actin microfilaments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untreated control</a:t>
            </a:r>
          </a:p>
        </p:txBody>
      </p:sp>
      <p:sp>
        <p:nvSpPr>
          <p:cNvPr id="28697" name="Rectangle 48">
            <a:extLst>
              <a:ext uri="{FF2B5EF4-FFF2-40B4-BE49-F238E27FC236}">
                <a16:creationId xmlns:a16="http://schemas.microsoft.com/office/drawing/2014/main" id="{0518EB95-469F-0711-B4CD-8B96F5471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" y="6324600"/>
            <a:ext cx="707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Amagata, T; Johnson, T.A.; Cichewicz, R. H.; Tenney, K.; Mooberry, S. L.; Valeriote, F. A.; Crews, P.  </a:t>
            </a:r>
            <a:endParaRPr lang="en-US" altLang="en-US" sz="1200" i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/>
              <a:t>J. Med. Chem.</a:t>
            </a:r>
            <a:r>
              <a:rPr lang="en-US" altLang="en-US" sz="1200"/>
              <a:t>, </a:t>
            </a:r>
            <a:r>
              <a:rPr lang="en-US" altLang="en-US" sz="1200" b="1"/>
              <a:t>2008</a:t>
            </a:r>
            <a:r>
              <a:rPr lang="en-US" altLang="en-US" sz="1200"/>
              <a:t>, </a:t>
            </a:r>
            <a:r>
              <a:rPr lang="en-US" altLang="en-US" sz="1200" i="1"/>
              <a:t>51</a:t>
            </a:r>
            <a:r>
              <a:rPr lang="en-US" altLang="en-US" sz="1200"/>
              <a:t>, 7234-7242.  </a:t>
            </a:r>
          </a:p>
        </p:txBody>
      </p:sp>
      <p:sp>
        <p:nvSpPr>
          <p:cNvPr id="28698" name="Text Box 49">
            <a:extLst>
              <a:ext uri="{FF2B5EF4-FFF2-40B4-BE49-F238E27FC236}">
                <a16:creationId xmlns:a16="http://schemas.microsoft.com/office/drawing/2014/main" id="{AC012EFF-1468-66B6-5AA0-EB1DCC02C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1292225"/>
            <a:ext cx="186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rat aerotic cells</a:t>
            </a:r>
          </a:p>
        </p:txBody>
      </p:sp>
      <p:sp>
        <p:nvSpPr>
          <p:cNvPr id="28699" name="Text Box 50">
            <a:extLst>
              <a:ext uri="{FF2B5EF4-FFF2-40B4-BE49-F238E27FC236}">
                <a16:creationId xmlns:a16="http://schemas.microsoft.com/office/drawing/2014/main" id="{433936D7-5D17-8A99-6E27-0484B6DDC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700" y="1309688"/>
            <a:ext cx="186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rat aerotic cells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3C1521B3-CC7F-ACB9-16F4-18EB5B82E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r="22034"/>
          <a:stretch>
            <a:fillRect/>
          </a:stretch>
        </p:blipFill>
        <p:spPr bwMode="auto">
          <a:xfrm>
            <a:off x="0" y="1295400"/>
            <a:ext cx="7010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DD440262-B888-569C-0CF3-155B69B86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105400"/>
            <a:ext cx="588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2"/>
                </a:solidFill>
              </a:rPr>
              <a:t>Latrunculins most widely used molecular probes - G-actin study</a:t>
            </a: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BED44083-4AA5-6574-A2CC-BD1BA9E13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-396875"/>
            <a:ext cx="7697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Marine Natural Products as Molecular Probes (actin inhibition)</a:t>
            </a:r>
            <a:endParaRPr lang="en-US" altLang="en-US" sz="2000" b="1" i="1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AA4DF25B-DE67-0D20-56C1-190C77E27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752600"/>
            <a:ext cx="990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2" name="Rectangle 6">
            <a:extLst>
              <a:ext uri="{FF2B5EF4-FFF2-40B4-BE49-F238E27FC236}">
                <a16:creationId xmlns:a16="http://schemas.microsoft.com/office/drawing/2014/main" id="{9ED6D824-97E0-AC10-165E-DCC5F0957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873250"/>
            <a:ext cx="152400" cy="152400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0A9B9AE7-C83E-BA2C-3E02-91456DC30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538" y="2101850"/>
            <a:ext cx="152400" cy="1524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4E1FAE44-8CE2-7A55-AA6E-49CBAA0CA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00200"/>
            <a:ext cx="9826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Biology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Chemistry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Other</a:t>
            </a:r>
          </a:p>
        </p:txBody>
      </p:sp>
      <p:sp>
        <p:nvSpPr>
          <p:cNvPr id="29705" name="Rectangle 9">
            <a:extLst>
              <a:ext uri="{FF2B5EF4-FFF2-40B4-BE49-F238E27FC236}">
                <a16:creationId xmlns:a16="http://schemas.microsoft.com/office/drawing/2014/main" id="{3E492379-6B9A-52B9-A50D-A27FE8292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935413"/>
            <a:ext cx="5942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ym typeface="Wingdings" panose="05000000000000000000" pitchFamily="2" charset="2"/>
              </a:rPr>
              <a:t> Major surge of publications - Chemical Biology Study with </a:t>
            </a:r>
            <a:r>
              <a:rPr lang="en-US" altLang="en-US" sz="1600"/>
              <a:t>Lat A</a:t>
            </a:r>
          </a:p>
        </p:txBody>
      </p:sp>
      <p:sp>
        <p:nvSpPr>
          <p:cNvPr id="29706" name="Text Box 10">
            <a:extLst>
              <a:ext uri="{FF2B5EF4-FFF2-40B4-BE49-F238E27FC236}">
                <a16:creationId xmlns:a16="http://schemas.microsoft.com/office/drawing/2014/main" id="{C6AD84BA-DE64-6D0D-AA97-28B4DEBC4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75" y="762000"/>
            <a:ext cx="2778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Scientific Literature</a:t>
            </a:r>
          </a:p>
        </p:txBody>
      </p:sp>
      <p:sp>
        <p:nvSpPr>
          <p:cNvPr id="29707" name="Rectangle 11">
            <a:extLst>
              <a:ext uri="{FF2B5EF4-FFF2-40B4-BE49-F238E27FC236}">
                <a16:creationId xmlns:a16="http://schemas.microsoft.com/office/drawing/2014/main" id="{63207AF3-59CE-75D3-4909-B2E58A40A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64465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2108" name="Rectangle 12">
            <a:extLst>
              <a:ext uri="{FF2B5EF4-FFF2-40B4-BE49-F238E27FC236}">
                <a16:creationId xmlns:a16="http://schemas.microsoft.com/office/drawing/2014/main" id="{AD1728AA-91A1-94F4-FD37-E04D80AB8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52400"/>
            <a:ext cx="91725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n-US" altLang="en-US" sz="2400" b="1" baseline="30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</a:t>
            </a:r>
            <a:r>
              <a:rPr lang="en-US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generation - Powerful Molecular Probe</a:t>
            </a:r>
            <a:r>
              <a: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</a:t>
            </a:r>
            <a: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Chemical Biology</a:t>
            </a:r>
            <a:r>
              <a:rPr lang="en-US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9709" name="Text Box 13">
            <a:extLst>
              <a:ext uri="{FF2B5EF4-FFF2-40B4-BE49-F238E27FC236}">
                <a16:creationId xmlns:a16="http://schemas.microsoft.com/office/drawing/2014/main" id="{0AF5BFFE-6808-92FF-A470-794C83AD2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667000"/>
            <a:ext cx="6019800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 </a:t>
            </a:r>
            <a:r>
              <a:rPr lang="en-US" altLang="en-US" sz="2800" b="1">
                <a:solidFill>
                  <a:srgbClr val="0000FF"/>
                </a:solidFill>
              </a:rPr>
              <a:t>*</a:t>
            </a:r>
            <a:r>
              <a:rPr lang="en-US" altLang="en-US" sz="1500"/>
              <a:t>Ayscough, K.R.; Stryker, J.; Sanders, M.; Crews, P.; Drubin, D. 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i="1"/>
              <a:t>   J. Cell Biology</a:t>
            </a:r>
            <a:r>
              <a:rPr lang="en-US" altLang="en-US" sz="1500"/>
              <a:t> </a:t>
            </a:r>
            <a:r>
              <a:rPr lang="en-US" altLang="en-US" sz="1500" b="1"/>
              <a:t>1997,</a:t>
            </a:r>
            <a:r>
              <a:rPr lang="en-US" altLang="en-US" sz="1500"/>
              <a:t> 137 (2): 399-416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/>
              <a:t>   Lat A </a:t>
            </a:r>
            <a:r>
              <a:rPr lang="en-US" altLang="en-US" sz="1500">
                <a:sym typeface="Wingdings" panose="05000000000000000000" pitchFamily="2" charset="2"/>
              </a:rPr>
              <a:t></a:t>
            </a:r>
            <a:r>
              <a:rPr lang="en-US" altLang="en-US" sz="1500"/>
              <a:t> which proteins involved in assembling </a:t>
            </a:r>
            <a:r>
              <a:rPr lang="en-US" altLang="en-US" sz="1500" i="1"/>
              <a:t>actin</a:t>
            </a:r>
            <a:r>
              <a:rPr lang="en-US" altLang="en-US" sz="1500"/>
              <a:t> in the cell</a:t>
            </a:r>
            <a:endParaRPr lang="en-US" altLang="en-US" sz="1500" b="1">
              <a:solidFill>
                <a:srgbClr val="0000FF"/>
              </a:solidFill>
            </a:endParaRPr>
          </a:p>
        </p:txBody>
      </p:sp>
      <p:pic>
        <p:nvPicPr>
          <p:cNvPr id="29710" name="Picture 14">
            <a:extLst>
              <a:ext uri="{FF2B5EF4-FFF2-40B4-BE49-F238E27FC236}">
                <a16:creationId xmlns:a16="http://schemas.microsoft.com/office/drawing/2014/main" id="{E2A8D6E6-DEA9-9650-6F55-498A914A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6" t="6580" r="-2"/>
          <a:stretch>
            <a:fillRect/>
          </a:stretch>
        </p:blipFill>
        <p:spPr bwMode="auto">
          <a:xfrm>
            <a:off x="7010400" y="1295400"/>
            <a:ext cx="1981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>
            <a:extLst>
              <a:ext uri="{FF2B5EF4-FFF2-40B4-BE49-F238E27FC236}">
                <a16:creationId xmlns:a16="http://schemas.microsoft.com/office/drawing/2014/main" id="{E24E1362-75F3-18F7-F0F2-60DB35580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762000"/>
            <a:ext cx="1327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2" name="Text Box 16">
            <a:extLst>
              <a:ext uri="{FF2B5EF4-FFF2-40B4-BE49-F238E27FC236}">
                <a16:creationId xmlns:a16="http://schemas.microsoft.com/office/drawing/2014/main" id="{A15D3E2D-90E7-5341-38E5-EA51FFB6B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575" y="2393950"/>
            <a:ext cx="15716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    Lat</a:t>
            </a:r>
            <a:r>
              <a:rPr lang="en-US" altLang="en-US" sz="1400">
                <a:solidFill>
                  <a:schemeClr val="tx2"/>
                </a:solidFill>
              </a:rPr>
              <a:t>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          IC</a:t>
            </a:r>
            <a:r>
              <a:rPr lang="en-US" altLang="en-US" sz="1400" baseline="-25000">
                <a:solidFill>
                  <a:srgbClr val="0000FF"/>
                </a:solidFill>
              </a:rPr>
              <a:t>50</a:t>
            </a:r>
            <a:r>
              <a:rPr lang="en-US" altLang="en-US" sz="1400">
                <a:solidFill>
                  <a:srgbClr val="0000FF"/>
                </a:solidFill>
              </a:rPr>
              <a:t> 35 nM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         G-Actin</a:t>
            </a:r>
            <a:r>
              <a:rPr lang="en-US" altLang="en-US" sz="1400"/>
              <a:t> </a:t>
            </a:r>
          </a:p>
        </p:txBody>
      </p:sp>
      <p:sp>
        <p:nvSpPr>
          <p:cNvPr id="29713" name="Rectangle 17">
            <a:extLst>
              <a:ext uri="{FF2B5EF4-FFF2-40B4-BE49-F238E27FC236}">
                <a16:creationId xmlns:a16="http://schemas.microsoft.com/office/drawing/2014/main" id="{64FE3CF8-328A-1CEC-B05D-361C4070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4495800"/>
            <a:ext cx="5597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ym typeface="Wingdings" panose="05000000000000000000" pitchFamily="2" charset="2"/>
              </a:rPr>
              <a:t>Most widely cited paper involving Lat A </a:t>
            </a:r>
            <a:r>
              <a:rPr lang="en-US" altLang="en-US" sz="1600" b="1">
                <a:solidFill>
                  <a:srgbClr val="0000FF"/>
                </a:solidFill>
                <a:sym typeface="Wingdings" panose="05000000000000000000" pitchFamily="2" charset="2"/>
              </a:rPr>
              <a:t>(528 citations)</a:t>
            </a:r>
          </a:p>
        </p:txBody>
      </p:sp>
      <p:pic>
        <p:nvPicPr>
          <p:cNvPr id="29714" name="Picture 18">
            <a:extLst>
              <a:ext uri="{FF2B5EF4-FFF2-40B4-BE49-F238E27FC236}">
                <a16:creationId xmlns:a16="http://schemas.microsoft.com/office/drawing/2014/main" id="{3FCF0450-4581-ECCB-E4D7-52C33C5E9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6" t="69737" r="17796"/>
          <a:stretch>
            <a:fillRect/>
          </a:stretch>
        </p:blipFill>
        <p:spPr bwMode="auto">
          <a:xfrm>
            <a:off x="7010400" y="4953000"/>
            <a:ext cx="381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5" name="Rectangle 19">
            <a:extLst>
              <a:ext uri="{FF2B5EF4-FFF2-40B4-BE49-F238E27FC236}">
                <a16:creationId xmlns:a16="http://schemas.microsoft.com/office/drawing/2014/main" id="{41F6F3C1-AC14-C604-C7CF-F72B9AF35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0" y="5454650"/>
            <a:ext cx="36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*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0F076A0-0766-78B7-8E6E-A356101C1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810000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8FCA747-5B2B-6401-03DB-5CB3067DA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886200"/>
            <a:ext cx="6858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4148" name="Text Box 4">
            <a:extLst>
              <a:ext uri="{FF2B5EF4-FFF2-40B4-BE49-F238E27FC236}">
                <a16:creationId xmlns:a16="http://schemas.microsoft.com/office/drawing/2014/main" id="{37B6C7EA-21BD-AB55-6909-04A17735C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1350" y="136525"/>
            <a:ext cx="2660650" cy="1006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Open Repository 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100K Natural Product Extracts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138D09AC-A77B-A536-5CE8-7BB58410E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688" y="2009775"/>
            <a:ext cx="17891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10,000 marine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organism extracts</a:t>
            </a:r>
          </a:p>
        </p:txBody>
      </p:sp>
      <p:pic>
        <p:nvPicPr>
          <p:cNvPr id="31750" name="Picture 6">
            <a:hlinkClick r:id="rId2"/>
            <a:extLst>
              <a:ext uri="{FF2B5EF4-FFF2-40B4-BE49-F238E27FC236}">
                <a16:creationId xmlns:a16="http://schemas.microsoft.com/office/drawing/2014/main" id="{1DA3734B-47FE-25C2-9AE4-F7E9F945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6400800" y="1143000"/>
            <a:ext cx="1371600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id="{7BC3ED45-743A-87E6-9B5E-51A17C94D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/>
          <a:stretch>
            <a:fillRect/>
          </a:stretch>
        </p:blipFill>
        <p:spPr bwMode="auto">
          <a:xfrm>
            <a:off x="8077200" y="1143000"/>
            <a:ext cx="701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>
            <a:hlinkClick r:id="rId5"/>
            <a:extLst>
              <a:ext uri="{FF2B5EF4-FFF2-40B4-BE49-F238E27FC236}">
                <a16:creationId xmlns:a16="http://schemas.microsoft.com/office/drawing/2014/main" id="{92326F8F-93C8-1700-6591-F99C6C7E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066800"/>
            <a:ext cx="14478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 Box 9">
            <a:extLst>
              <a:ext uri="{FF2B5EF4-FFF2-40B4-BE49-F238E27FC236}">
                <a16:creationId xmlns:a16="http://schemas.microsoft.com/office/drawing/2014/main" id="{E02C01F8-4FAF-6347-C428-7C7A79CDB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0" y="1957388"/>
            <a:ext cx="1708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Developmental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Therapeutics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Program</a:t>
            </a:r>
          </a:p>
        </p:txBody>
      </p:sp>
      <p:sp>
        <p:nvSpPr>
          <p:cNvPr id="134154" name="Text Box 10">
            <a:extLst>
              <a:ext uri="{FF2B5EF4-FFF2-40B4-BE49-F238E27FC236}">
                <a16:creationId xmlns:a16="http://schemas.microsoft.com/office/drawing/2014/main" id="{0C5B14D7-A429-3424-FFA5-8717FAD5E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5454650"/>
            <a:ext cx="335915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1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Mitochondria inhibition bioassay</a:t>
            </a:r>
          </a:p>
        </p:txBody>
      </p:sp>
      <p:pic>
        <p:nvPicPr>
          <p:cNvPr id="31755" name="Picture 11">
            <a:hlinkClick r:id="rId7"/>
            <a:extLst>
              <a:ext uri="{FF2B5EF4-FFF2-40B4-BE49-F238E27FC236}">
                <a16:creationId xmlns:a16="http://schemas.microsoft.com/office/drawing/2014/main" id="{14C45192-13BE-157C-A343-2CC3AF5DA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7620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>
            <a:hlinkClick r:id="rId9"/>
            <a:extLst>
              <a:ext uri="{FF2B5EF4-FFF2-40B4-BE49-F238E27FC236}">
                <a16:creationId xmlns:a16="http://schemas.microsoft.com/office/drawing/2014/main" id="{37C4E2E2-60F9-1AA4-359B-13BC56295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4" b="17949"/>
          <a:stretch>
            <a:fillRect/>
          </a:stretch>
        </p:blipFill>
        <p:spPr bwMode="auto">
          <a:xfrm>
            <a:off x="6096000" y="4267200"/>
            <a:ext cx="1828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Line 13">
            <a:extLst>
              <a:ext uri="{FF2B5EF4-FFF2-40B4-BE49-F238E27FC236}">
                <a16:creationId xmlns:a16="http://schemas.microsoft.com/office/drawing/2014/main" id="{DD9D4230-A7B3-AC1B-50E3-6B870091CD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9000" y="2971800"/>
            <a:ext cx="8382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Text Box 14">
            <a:extLst>
              <a:ext uri="{FF2B5EF4-FFF2-40B4-BE49-F238E27FC236}">
                <a16:creationId xmlns:a16="http://schemas.microsoft.com/office/drawing/2014/main" id="{240EF07A-EC66-17E7-92BF-172BC048A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3716338"/>
            <a:ext cx="3816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Challenge Question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/>
              <a:t>What is a bioassay?</a:t>
            </a:r>
          </a:p>
        </p:txBody>
      </p:sp>
      <p:sp>
        <p:nvSpPr>
          <p:cNvPr id="134159" name="Rectangle 15">
            <a:extLst>
              <a:ext uri="{FF2B5EF4-FFF2-40B4-BE49-F238E27FC236}">
                <a16:creationId xmlns:a16="http://schemas.microsoft.com/office/drawing/2014/main" id="{17E94479-2844-956B-7A27-A57D5EB2A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" y="4783138"/>
            <a:ext cx="48450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measurement of the concentration or potency </a:t>
            </a:r>
          </a:p>
          <a:p>
            <a:pPr eaLnBrk="1" hangingPunct="1"/>
            <a:r>
              <a:rPr lang="en-US" altLang="en-US"/>
              <a:t>of a substance by its effect on:</a:t>
            </a:r>
          </a:p>
          <a:p>
            <a:pPr eaLnBrk="1" hangingPunct="1">
              <a:buFontTx/>
              <a:buAutoNum type="alphaLcParenR"/>
            </a:pPr>
            <a:r>
              <a:rPr lang="en-US" altLang="en-US"/>
              <a:t>tissues </a:t>
            </a:r>
          </a:p>
          <a:p>
            <a:pPr eaLnBrk="1" hangingPunct="1">
              <a:buFontTx/>
              <a:buAutoNum type="alphaLcParenR"/>
            </a:pPr>
            <a:r>
              <a:rPr lang="en-US" altLang="en-US"/>
              <a:t>living cells</a:t>
            </a:r>
          </a:p>
          <a:p>
            <a:pPr eaLnBrk="1" hangingPunct="1">
              <a:buFontTx/>
              <a:buAutoNum type="alphaLcParenR"/>
            </a:pPr>
            <a:r>
              <a:rPr lang="en-US" altLang="en-US"/>
              <a:t>organelles, enzymes, parasites etc.</a:t>
            </a:r>
          </a:p>
        </p:txBody>
      </p:sp>
      <p:pic>
        <p:nvPicPr>
          <p:cNvPr id="31760" name="Picture 3">
            <a:extLst>
              <a:ext uri="{FF2B5EF4-FFF2-40B4-BE49-F238E27FC236}">
                <a16:creationId xmlns:a16="http://schemas.microsoft.com/office/drawing/2014/main" id="{9EF1DF38-5233-093C-5628-225A108BD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24384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71CBDEF-9904-5A33-E109-818248D5B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Outline 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56FFFED7-25D1-7978-8543-760B427717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686800" cy="4525963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Chemical Biology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What are Natural Products?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Why study Marine Natural Products (MNP)?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Selected examples of MNPs in Chemical Biology</a:t>
            </a:r>
          </a:p>
          <a:p>
            <a:pPr eaLnBrk="1" hangingPunct="1"/>
            <a:r>
              <a:rPr lang="en-US" altLang="en-US" sz="2800"/>
              <a:t>Conclusions 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Acknowledgements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73E40435-DE2D-BF9B-2DD8-7CE5E74F8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Conclusions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07736F2-A829-2974-73C2-68138347B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solidFill>
                  <a:srgbClr val="0000FF"/>
                </a:solidFill>
              </a:rPr>
              <a:t>Chemical biology</a:t>
            </a:r>
            <a:r>
              <a:rPr lang="en-US" altLang="en-US" sz="2800" dirty="0"/>
              <a:t> is a burgeoning field at the interface of </a:t>
            </a:r>
            <a:r>
              <a:rPr lang="en-US" altLang="en-US" sz="2800" i="1" dirty="0"/>
              <a:t>chemistry and biology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i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solidFill>
                  <a:srgbClr val="0000FF"/>
                </a:solidFill>
              </a:rPr>
              <a:t>Marine Natural Products</a:t>
            </a:r>
            <a:r>
              <a:rPr lang="en-US" altLang="en-US" sz="2800" dirty="0"/>
              <a:t> </a:t>
            </a:r>
            <a:r>
              <a:rPr lang="en-US" altLang="en-US" sz="2800" b="1" dirty="0">
                <a:solidFill>
                  <a:srgbClr val="0070C0"/>
                </a:solidFill>
              </a:rPr>
              <a:t>(MNPs)</a:t>
            </a:r>
            <a:r>
              <a:rPr lang="en-US" altLang="en-US" sz="2800" dirty="0"/>
              <a:t> are an untapped resource for further exploration in this area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solidFill>
                  <a:srgbClr val="0000FF"/>
                </a:solidFill>
              </a:rPr>
              <a:t>Natural product libraries</a:t>
            </a:r>
            <a:r>
              <a:rPr lang="en-US" altLang="en-US" sz="2800" dirty="0"/>
              <a:t> can streamline this type of research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>
                <a:solidFill>
                  <a:srgbClr val="0000FF"/>
                </a:solidFill>
              </a:rPr>
              <a:t>Students at DUC</a:t>
            </a:r>
            <a:r>
              <a:rPr lang="en-US" altLang="en-US" sz="2800" dirty="0"/>
              <a:t> can boost this discovery process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/>
              <a:t>     by making libraries of </a:t>
            </a:r>
            <a:r>
              <a:rPr lang="en-US" altLang="en-US" sz="2800" dirty="0">
                <a:solidFill>
                  <a:srgbClr val="0000FF"/>
                </a:solidFill>
              </a:rPr>
              <a:t>MNPs</a:t>
            </a:r>
            <a:r>
              <a:rPr lang="en-US" altLang="en-US" sz="2800" dirty="0"/>
              <a:t> for further evaluation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986B91C-F92D-06BA-2158-105130744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Outline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4EA1B86-C7A4-74FF-2021-04789BD1B5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686800" cy="4525963"/>
          </a:xfrm>
        </p:spPr>
        <p:txBody>
          <a:bodyPr/>
          <a:lstStyle/>
          <a:p>
            <a:pPr eaLnBrk="1" hangingPunct="1"/>
            <a:r>
              <a:rPr lang="en-US" altLang="en-US" sz="2800"/>
              <a:t>Chemical Biology</a:t>
            </a:r>
          </a:p>
          <a:p>
            <a:pPr eaLnBrk="1" hangingPunct="1"/>
            <a:r>
              <a:rPr lang="en-US" altLang="en-US" sz="2800"/>
              <a:t>What are Natural Products?</a:t>
            </a:r>
          </a:p>
          <a:p>
            <a:pPr eaLnBrk="1" hangingPunct="1"/>
            <a:r>
              <a:rPr lang="en-US" altLang="en-US" sz="2800"/>
              <a:t>Why study </a:t>
            </a:r>
            <a:r>
              <a:rPr lang="en-US" altLang="en-US" sz="2800">
                <a:solidFill>
                  <a:srgbClr val="0000FF"/>
                </a:solidFill>
              </a:rPr>
              <a:t>Marine Natural Products (MNP)?</a:t>
            </a:r>
          </a:p>
          <a:p>
            <a:pPr eaLnBrk="1" hangingPunct="1"/>
            <a:r>
              <a:rPr lang="en-US" altLang="en-US" sz="2800"/>
              <a:t>Selected examples of </a:t>
            </a:r>
            <a:r>
              <a:rPr lang="en-US" altLang="en-US" sz="2800">
                <a:solidFill>
                  <a:srgbClr val="0000FF"/>
                </a:solidFill>
              </a:rPr>
              <a:t>MNPs</a:t>
            </a:r>
            <a:r>
              <a:rPr lang="en-US" altLang="en-US" sz="2800"/>
              <a:t> in Chemical Biology</a:t>
            </a:r>
          </a:p>
          <a:p>
            <a:pPr eaLnBrk="1" hangingPunct="1"/>
            <a:r>
              <a:rPr lang="en-US" altLang="en-US" sz="2800"/>
              <a:t>Conclusions </a:t>
            </a:r>
          </a:p>
          <a:p>
            <a:pPr eaLnBrk="1" hangingPunct="1"/>
            <a:r>
              <a:rPr lang="en-US" altLang="en-US" sz="2800"/>
              <a:t>Acknowledgements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638B7185-5BC5-D26F-7A4E-2A15E7A913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Acknowledgements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E07417D-C13C-6AD3-95BC-32566F59A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975" y="2482850"/>
            <a:ext cx="1841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en-US" sz="1800"/>
            </a:b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8292915A-ACFF-5A9F-788D-A41703D5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600200" cy="151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Rectangle 5">
            <a:extLst>
              <a:ext uri="{FF2B5EF4-FFF2-40B4-BE49-F238E27FC236}">
                <a16:creationId xmlns:a16="http://schemas.microsoft.com/office/drawing/2014/main" id="{5F413A4D-BAB7-DD0D-49C4-E205EAEC18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215" y="798512"/>
            <a:ext cx="8763000" cy="5638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/>
              <a:t>Professor Phil Crews &amp; Lab Members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 dirty="0"/>
              <a:t>UC Santa Cruz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en-US" sz="1800" dirty="0"/>
              <a:t>NIH R01 CA 47135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/>
              <a:t>Professor Len </a:t>
            </a:r>
            <a:r>
              <a:rPr lang="en-US" altLang="en-US" sz="2400" dirty="0" err="1"/>
              <a:t>Bjeldanes</a:t>
            </a:r>
            <a:r>
              <a:rPr lang="en-US" altLang="en-US" sz="2400" dirty="0"/>
              <a:t> &amp; Dr. Johann Sohn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 dirty="0"/>
              <a:t>UC Berkeley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en-US" sz="1800" dirty="0"/>
              <a:t>NIH Fogarty International Center,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en-US" sz="1800" dirty="0"/>
              <a:t>Indonesian International Cooperative Biodiversity </a:t>
            </a:r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1800" dirty="0"/>
              <a:t>	Award number 1U01TW008160-01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/>
              <a:t>Principal Investigator, Fred Valeriote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 dirty="0"/>
              <a:t>Josephine Ford Cancer Center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en-US" sz="1800" dirty="0"/>
              <a:t>NIH R01 CA 47135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n-US" altLang="en-US" sz="1800" dirty="0"/>
          </a:p>
          <a:p>
            <a:pPr lvl="2" eaLnBrk="1" hangingPunct="1">
              <a:lnSpc>
                <a:spcPct val="90000"/>
              </a:lnSpc>
              <a:defRPr/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/>
              <a:t>DUC Graduate &amp; Undergraduate Consultants: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Matthew Nickel &amp; Natalie Oyler, Victoria Barlow, Brisa Navarette,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Brooke Young, </a:t>
            </a:r>
            <a:r>
              <a:rPr lang="en-US" altLang="en-US" sz="1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Linel</a:t>
            </a: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Tolentino, Angelly Escalante</a:t>
            </a:r>
          </a:p>
        </p:txBody>
      </p:sp>
      <p:pic>
        <p:nvPicPr>
          <p:cNvPr id="34822" name="Picture 6">
            <a:hlinkClick r:id="rId3"/>
            <a:extLst>
              <a:ext uri="{FF2B5EF4-FFF2-40B4-BE49-F238E27FC236}">
                <a16:creationId xmlns:a16="http://schemas.microsoft.com/office/drawing/2014/main" id="{05BABA7E-EB65-94AC-E4DF-64EE54753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>
            <a:hlinkClick r:id="rId5"/>
            <a:extLst>
              <a:ext uri="{FF2B5EF4-FFF2-40B4-BE49-F238E27FC236}">
                <a16:creationId xmlns:a16="http://schemas.microsoft.com/office/drawing/2014/main" id="{C22671B0-BD5E-DBB8-FD63-838A1366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08" y="3505200"/>
            <a:ext cx="1935192" cy="72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id="{0981A13C-2D1D-931C-7108-D434B840E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3600"/>
          <a:stretch>
            <a:fillRect/>
          </a:stretch>
        </p:blipFill>
        <p:spPr bwMode="auto">
          <a:xfrm>
            <a:off x="6877050" y="4267200"/>
            <a:ext cx="21145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id="{9CB904B9-D8CB-255C-076F-641F0354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05400"/>
            <a:ext cx="1665192" cy="59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>
            <a:extLst>
              <a:ext uri="{FF2B5EF4-FFF2-40B4-BE49-F238E27FC236}">
                <a16:creationId xmlns:a16="http://schemas.microsoft.com/office/drawing/2014/main" id="{3C92EBB7-AA95-4A35-6404-484ED60A3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10" y="6260033"/>
            <a:ext cx="23526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>
            <a:extLst>
              <a:ext uri="{FF2B5EF4-FFF2-40B4-BE49-F238E27FC236}">
                <a16:creationId xmlns:a16="http://schemas.microsoft.com/office/drawing/2014/main" id="{C2E2F476-FB22-DB85-9D9C-E0307BBBE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2766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2">
            <a:extLst>
              <a:ext uri="{FF2B5EF4-FFF2-40B4-BE49-F238E27FC236}">
                <a16:creationId xmlns:a16="http://schemas.microsoft.com/office/drawing/2014/main" id="{06365810-A135-0677-BD34-13267181D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"/>
          <a:stretch>
            <a:fillRect/>
          </a:stretch>
        </p:blipFill>
        <p:spPr bwMode="auto">
          <a:xfrm>
            <a:off x="228600" y="228600"/>
            <a:ext cx="41910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6">
            <a:extLst>
              <a:ext uri="{FF2B5EF4-FFF2-40B4-BE49-F238E27FC236}">
                <a16:creationId xmlns:a16="http://schemas.microsoft.com/office/drawing/2014/main" id="{74FC85B7-AADF-4131-39D7-4479A15D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28600"/>
            <a:ext cx="4314825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17">
            <a:extLst>
              <a:ext uri="{FF2B5EF4-FFF2-40B4-BE49-F238E27FC236}">
                <a16:creationId xmlns:a16="http://schemas.microsoft.com/office/drawing/2014/main" id="{2197D308-5B4D-71C3-A710-314388639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3276600"/>
            <a:ext cx="327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Johnson research lab 2015-16</a:t>
            </a:r>
          </a:p>
        </p:txBody>
      </p:sp>
      <p:sp>
        <p:nvSpPr>
          <p:cNvPr id="35846" name="Text Box 18">
            <a:extLst>
              <a:ext uri="{FF2B5EF4-FFF2-40B4-BE49-F238E27FC236}">
                <a16:creationId xmlns:a16="http://schemas.microsoft.com/office/drawing/2014/main" id="{22BC4F44-C2AB-54FE-9C72-2D7988C77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950" y="3290888"/>
            <a:ext cx="327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Johnson research lab 2017-18</a:t>
            </a:r>
          </a:p>
        </p:txBody>
      </p:sp>
      <p:pic>
        <p:nvPicPr>
          <p:cNvPr id="149523" name="Picture 19">
            <a:extLst>
              <a:ext uri="{FF2B5EF4-FFF2-40B4-BE49-F238E27FC236}">
                <a16:creationId xmlns:a16="http://schemas.microsoft.com/office/drawing/2014/main" id="{94A15AAC-E892-7383-4726-E546B14DE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5" b="4755"/>
          <a:stretch>
            <a:fillRect/>
          </a:stretch>
        </p:blipFill>
        <p:spPr bwMode="auto">
          <a:xfrm>
            <a:off x="9144000" y="609600"/>
            <a:ext cx="41910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4" name="Picture 20">
            <a:extLst>
              <a:ext uri="{FF2B5EF4-FFF2-40B4-BE49-F238E27FC236}">
                <a16:creationId xmlns:a16="http://schemas.microsoft.com/office/drawing/2014/main" id="{A1D1D7F6-B83F-AA83-FAF3-5E6CEA734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4" b="8722"/>
          <a:stretch>
            <a:fillRect/>
          </a:stretch>
        </p:blipFill>
        <p:spPr bwMode="auto">
          <a:xfrm>
            <a:off x="228600" y="644525"/>
            <a:ext cx="41910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27" name="Picture 23">
            <a:extLst>
              <a:ext uri="{FF2B5EF4-FFF2-40B4-BE49-F238E27FC236}">
                <a16:creationId xmlns:a16="http://schemas.microsoft.com/office/drawing/2014/main" id="{65998CEB-5596-C58E-8B9B-215CE238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9" r="2942"/>
          <a:stretch>
            <a:fillRect/>
          </a:stretch>
        </p:blipFill>
        <p:spPr bwMode="auto">
          <a:xfrm>
            <a:off x="4572000" y="3657600"/>
            <a:ext cx="45720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6">
            <a:extLst>
              <a:ext uri="{FF2B5EF4-FFF2-40B4-BE49-F238E27FC236}">
                <a16:creationId xmlns:a16="http://schemas.microsoft.com/office/drawing/2014/main" id="{8AA449AE-CF95-CB95-E2A5-50996CDF6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143000"/>
            <a:ext cx="3957638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31" name="Picture 27">
            <a:extLst>
              <a:ext uri="{FF2B5EF4-FFF2-40B4-BE49-F238E27FC236}">
                <a16:creationId xmlns:a16="http://schemas.microsoft.com/office/drawing/2014/main" id="{00ECE2CB-29BE-5875-295A-E4B9C83D4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2725" r="65343" b="86371"/>
          <a:stretch>
            <a:fillRect/>
          </a:stretch>
        </p:blipFill>
        <p:spPr bwMode="auto">
          <a:xfrm>
            <a:off x="6934200" y="5029200"/>
            <a:ext cx="1905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7">
            <a:extLst>
              <a:ext uri="{FF2B5EF4-FFF2-40B4-BE49-F238E27FC236}">
                <a16:creationId xmlns:a16="http://schemas.microsoft.com/office/drawing/2014/main" id="{7D0A14EA-8B85-5591-559B-D73D137B8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24606" r="18324" b="17395"/>
          <a:stretch>
            <a:fillRect/>
          </a:stretch>
        </p:blipFill>
        <p:spPr bwMode="auto">
          <a:xfrm>
            <a:off x="228600" y="3657600"/>
            <a:ext cx="396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Rectangle 19">
            <a:extLst>
              <a:ext uri="{FF2B5EF4-FFF2-40B4-BE49-F238E27FC236}">
                <a16:creationId xmlns:a16="http://schemas.microsoft.com/office/drawing/2014/main" id="{DC47111B-E02D-D525-51D8-184E5141A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77000"/>
            <a:ext cx="327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Johnson research lab 2019-20</a:t>
            </a:r>
          </a:p>
        </p:txBody>
      </p:sp>
      <p:pic>
        <p:nvPicPr>
          <p:cNvPr id="149528" name="Picture 24">
            <a:extLst>
              <a:ext uri="{FF2B5EF4-FFF2-40B4-BE49-F238E27FC236}">
                <a16:creationId xmlns:a16="http://schemas.microsoft.com/office/drawing/2014/main" id="{B6B626DE-0439-0B80-1289-46E91498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 bwMode="auto">
          <a:xfrm>
            <a:off x="228600" y="3657600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4">
            <a:extLst>
              <a:ext uri="{FF2B5EF4-FFF2-40B4-BE49-F238E27FC236}">
                <a16:creationId xmlns:a16="http://schemas.microsoft.com/office/drawing/2014/main" id="{E11C3A62-693C-545C-DA61-77FB1BC9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7150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67B35-CEC3-ECBA-5E4B-9062FC657A9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0000" t="39074" r="30052" b="19012"/>
          <a:stretch>
            <a:fillRect/>
          </a:stretch>
        </p:blipFill>
        <p:spPr>
          <a:xfrm>
            <a:off x="1941566" y="869487"/>
            <a:ext cx="7126234" cy="4205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112DE1E-D2FE-9995-9AE1-8ABB4F665E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76ABBA3-DC79-99D1-791F-18D9532B7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68AB3945-E2CC-BE5F-E95A-F8D7928B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E92B334E-E3A0-1950-5E11-9D2277B91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09600"/>
            <a:ext cx="57578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Thank You for your attention </a:t>
            </a:r>
            <a:r>
              <a:rPr lang="en-US" altLang="en-US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0000FF"/>
                </a:solidFill>
                <a:sym typeface="Wingdings" panose="05000000000000000000" pitchFamily="2" charset="2"/>
              </a:rPr>
              <a:t>Any Questions?</a:t>
            </a:r>
          </a:p>
        </p:txBody>
      </p:sp>
      <p:pic>
        <p:nvPicPr>
          <p:cNvPr id="36870" name="Picture 6">
            <a:hlinkClick r:id="rId3"/>
            <a:extLst>
              <a:ext uri="{FF2B5EF4-FFF2-40B4-BE49-F238E27FC236}">
                <a16:creationId xmlns:a16="http://schemas.microsoft.com/office/drawing/2014/main" id="{BE19766D-248A-3EF1-DC1A-50CDB147C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09600"/>
            <a:ext cx="152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C5E6525-AE28-B58E-2EDC-0AE5CFF2A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Outline 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DFA33C7-0163-3A94-6692-17EE62769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686800" cy="4525963"/>
          </a:xfrm>
        </p:spPr>
        <p:txBody>
          <a:bodyPr/>
          <a:lstStyle/>
          <a:p>
            <a:pPr eaLnBrk="1" hangingPunct="1"/>
            <a:r>
              <a:rPr lang="en-US" altLang="en-US" sz="2800"/>
              <a:t>Chemical Biology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What are Natural Products?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Why study Marine Natural Products (MNP)?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Selected examples of MNPs in Chemical Biology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Conclusions 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Acknowledgements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C3449D6-1320-CE2E-C919-0C7A70ABE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60438"/>
            <a:ext cx="8686800" cy="4525962"/>
          </a:xfrm>
        </p:spPr>
        <p:txBody>
          <a:bodyPr/>
          <a:lstStyle/>
          <a:p>
            <a:pPr eaLnBrk="1" hangingPunct="1"/>
            <a:r>
              <a:rPr lang="en-US" altLang="en-US" sz="2800"/>
              <a:t>What is it?</a:t>
            </a:r>
          </a:p>
          <a:p>
            <a:pPr eaLnBrk="1" hangingPunct="1"/>
            <a:endParaRPr lang="en-US" altLang="en-US" sz="2800">
              <a:solidFill>
                <a:schemeClr val="bg2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D318D01-5647-92A6-CFCA-F086D4CEC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i="1">
                <a:solidFill>
                  <a:srgbClr val="0000FF"/>
                </a:solidFill>
              </a:rPr>
              <a:t>Chemical Biology</a:t>
            </a:r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DC0CA42D-84ED-3F73-F6C7-CA8B0EBED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828800"/>
            <a:ext cx="870585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 scientific discipline spanning the fields of </a:t>
            </a:r>
            <a:r>
              <a:rPr lang="en-US" altLang="en-US" sz="1800">
                <a:hlinkClick r:id="rId2" tooltip="Chemistry"/>
              </a:rPr>
              <a:t>chemistry</a:t>
            </a:r>
            <a:r>
              <a:rPr lang="en-US" altLang="en-US" sz="1800"/>
              <a:t>, </a:t>
            </a:r>
            <a:r>
              <a:rPr lang="en-US" altLang="en-US" sz="1800">
                <a:hlinkClick r:id="rId3" tooltip="Biology"/>
              </a:rPr>
              <a:t>biology</a:t>
            </a:r>
            <a:r>
              <a:rPr lang="en-US" altLang="en-US" sz="1800"/>
              <a:t>, and </a:t>
            </a:r>
            <a:r>
              <a:rPr lang="en-US" altLang="en-US" sz="1800">
                <a:hlinkClick r:id="rId4" tooltip="Physics"/>
              </a:rPr>
              <a:t>physics</a:t>
            </a:r>
            <a:r>
              <a:rPr lang="en-US" altLang="en-US" sz="180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It involves the application of chemical techniques, </a:t>
            </a:r>
            <a:r>
              <a:rPr lang="en-US" altLang="en-US" sz="1800" b="1">
                <a:solidFill>
                  <a:srgbClr val="0000FF"/>
                </a:solidFill>
              </a:rPr>
              <a:t>tools,</a:t>
            </a:r>
            <a:r>
              <a:rPr lang="en-US" altLang="en-US" sz="1800"/>
              <a:t> and analyses, using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compounds from </a:t>
            </a:r>
            <a:r>
              <a:rPr lang="en-US" altLang="en-US" sz="1800">
                <a:hlinkClick r:id="rId5" tooltip="Chemical synthesis"/>
              </a:rPr>
              <a:t>synthetic </a:t>
            </a:r>
            <a:r>
              <a:rPr lang="en-US" altLang="en-US" sz="1800"/>
              <a:t>and </a:t>
            </a:r>
            <a:r>
              <a:rPr lang="en-US" altLang="en-US" sz="1800" u="sng">
                <a:solidFill>
                  <a:srgbClr val="0000FF"/>
                </a:solidFill>
              </a:rPr>
              <a:t>natural products</a:t>
            </a:r>
            <a:r>
              <a:rPr lang="en-US" altLang="en-US" sz="1800"/>
              <a:t> chemistry, to the study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manipulation of biological systems.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0000FF"/>
                </a:solidFill>
              </a:rPr>
              <a:t>Chemical biologists</a:t>
            </a:r>
            <a:r>
              <a:rPr lang="en-US" altLang="en-US" sz="1800"/>
              <a:t> attempt to use chemical principles (</a:t>
            </a:r>
            <a:r>
              <a:rPr lang="en-US" altLang="en-US" sz="1800" i="1"/>
              <a:t>e.g. </a:t>
            </a:r>
            <a:r>
              <a:rPr lang="en-US" altLang="en-US" sz="1800" i="1">
                <a:solidFill>
                  <a:srgbClr val="0000FF"/>
                </a:solidFill>
              </a:rPr>
              <a:t>molecules as probes</a:t>
            </a:r>
            <a:r>
              <a:rPr lang="en-US" altLang="en-US" sz="18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to alter systems to either investigate the underlying biology or create new function.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Research done by </a:t>
            </a:r>
            <a:r>
              <a:rPr lang="en-US" altLang="en-US" sz="1800" i="1"/>
              <a:t>chemical biologists</a:t>
            </a:r>
            <a:r>
              <a:rPr lang="en-US" altLang="en-US" sz="1800"/>
              <a:t> is often closely related to that of </a:t>
            </a:r>
            <a:r>
              <a:rPr lang="en-US" altLang="en-US" sz="1800">
                <a:hlinkClick r:id="rId6" tooltip="Cell biology"/>
              </a:rPr>
              <a:t>cell biology</a:t>
            </a:r>
            <a:r>
              <a:rPr lang="en-US" altLang="en-US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vs </a:t>
            </a:r>
            <a:r>
              <a:rPr lang="en-US" altLang="en-US" sz="1800">
                <a:hlinkClick r:id="rId7" tooltip="Biochemistry"/>
              </a:rPr>
              <a:t>biochemistry</a:t>
            </a:r>
            <a:r>
              <a:rPr lang="en-US" altLang="en-US" sz="180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Biochemists</a:t>
            </a:r>
            <a:r>
              <a:rPr lang="en-US" altLang="en-US" sz="1800" i="1"/>
              <a:t> </a:t>
            </a:r>
            <a:r>
              <a:rPr lang="en-US" altLang="en-US" sz="1800"/>
              <a:t>study the chemistry of biomolecules and regulation of biochemical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pathways within cells and tissues, e.g. cAMP or cGMP….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Chemical biologists</a:t>
            </a:r>
            <a:r>
              <a:rPr lang="en-US" altLang="en-US" sz="1800"/>
              <a:t> deal with novel or known chemical compounds (usually small)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with new applications</a:t>
            </a:r>
            <a:r>
              <a:rPr lang="en-US" altLang="en-US" sz="1800" i="1"/>
              <a:t> to</a:t>
            </a:r>
            <a:r>
              <a:rPr lang="en-US" altLang="en-US" sz="1800"/>
              <a:t> biology. </a:t>
            </a:r>
          </a:p>
        </p:txBody>
      </p:sp>
      <p:pic>
        <p:nvPicPr>
          <p:cNvPr id="15365" name="Picture 5">
            <a:extLst>
              <a:ext uri="{FF2B5EF4-FFF2-40B4-BE49-F238E27FC236}">
                <a16:creationId xmlns:a16="http://schemas.microsoft.com/office/drawing/2014/main" id="{360E852D-2ABD-BCD5-A695-9E913EB1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9022" r="86111" b="59854"/>
          <a:stretch>
            <a:fillRect/>
          </a:stretch>
        </p:blipFill>
        <p:spPr bwMode="auto">
          <a:xfrm>
            <a:off x="7543800" y="2286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>
            <a:hlinkClick r:id="rId9"/>
            <a:extLst>
              <a:ext uri="{FF2B5EF4-FFF2-40B4-BE49-F238E27FC236}">
                <a16:creationId xmlns:a16="http://schemas.microsoft.com/office/drawing/2014/main" id="{2F2B85E2-43D3-DED5-7225-64B39A5F4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4" b="17949"/>
          <a:stretch>
            <a:fillRect/>
          </a:stretch>
        </p:blipFill>
        <p:spPr bwMode="auto">
          <a:xfrm>
            <a:off x="5029200" y="990600"/>
            <a:ext cx="1143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>
            <a:extLst>
              <a:ext uri="{FF2B5EF4-FFF2-40B4-BE49-F238E27FC236}">
                <a16:creationId xmlns:a16="http://schemas.microsoft.com/office/drawing/2014/main" id="{399D0E41-6E73-E00B-85B0-55F3839C3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31888"/>
            <a:ext cx="22098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28B2F4C-7513-F3EA-2CA4-63F9A6965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Outline 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8DF0ADE-85FE-5500-D519-B403D5F58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686800" cy="4525963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Chemical Biology</a:t>
            </a:r>
          </a:p>
          <a:p>
            <a:pPr eaLnBrk="1" hangingPunct="1"/>
            <a:r>
              <a:rPr lang="en-US" altLang="en-US" sz="2800"/>
              <a:t>What are Natural Products?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Why study Marine Natural Products (MNP)?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Selected examples of MNPs in Chemical Biology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Conclusions 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Acknowledgements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hlinkClick r:id="rId2"/>
            <a:extLst>
              <a:ext uri="{FF2B5EF4-FFF2-40B4-BE49-F238E27FC236}">
                <a16:creationId xmlns:a16="http://schemas.microsoft.com/office/drawing/2014/main" id="{0F26D7A9-5027-5815-B37B-2DB9EBDD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62088"/>
            <a:ext cx="165417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hlinkClick r:id="rId4"/>
            <a:extLst>
              <a:ext uri="{FF2B5EF4-FFF2-40B4-BE49-F238E27FC236}">
                <a16:creationId xmlns:a16="http://schemas.microsoft.com/office/drawing/2014/main" id="{CE28969A-1CB1-587A-920D-3E968EA95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1485900"/>
            <a:ext cx="12985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4D92401E-59FE-8F79-A5C7-7A44596DD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31"/>
          <a:stretch>
            <a:fillRect/>
          </a:stretch>
        </p:blipFill>
        <p:spPr bwMode="auto">
          <a:xfrm>
            <a:off x="762000" y="1614488"/>
            <a:ext cx="2819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>
            <a:hlinkClick r:id="rId7"/>
            <a:extLst>
              <a:ext uri="{FF2B5EF4-FFF2-40B4-BE49-F238E27FC236}">
                <a16:creationId xmlns:a16="http://schemas.microsoft.com/office/drawing/2014/main" id="{F987A0B2-9E74-0D70-FB4A-22644103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12954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>
            <a:hlinkClick r:id="rId9"/>
            <a:extLst>
              <a:ext uri="{FF2B5EF4-FFF2-40B4-BE49-F238E27FC236}">
                <a16:creationId xmlns:a16="http://schemas.microsoft.com/office/drawing/2014/main" id="{5ACD1EF7-0F3A-C1A6-D48F-73507D4D9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52888"/>
            <a:ext cx="609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>
            <a:extLst>
              <a:ext uri="{FF2B5EF4-FFF2-40B4-BE49-F238E27FC236}">
                <a16:creationId xmlns:a16="http://schemas.microsoft.com/office/drawing/2014/main" id="{FF50433A-DF5B-A701-6554-77F6CDD64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963" y="4595813"/>
            <a:ext cx="996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formic acid</a:t>
            </a: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FBF7BAA8-6A7E-C3AA-5BDD-952E87C54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837238"/>
            <a:ext cx="47244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4"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Metabolism </a:t>
            </a:r>
          </a:p>
          <a:p>
            <a:pPr lvl="4"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Krebs Cycle intermediate</a:t>
            </a:r>
          </a:p>
          <a:p>
            <a:pPr lvl="4"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Boosts aerobic performance </a:t>
            </a:r>
          </a:p>
        </p:txBody>
      </p:sp>
      <p:pic>
        <p:nvPicPr>
          <p:cNvPr id="17417" name="Picture 9">
            <a:extLst>
              <a:ext uri="{FF2B5EF4-FFF2-40B4-BE49-F238E27FC236}">
                <a16:creationId xmlns:a16="http://schemas.microsoft.com/office/drawing/2014/main" id="{BC42B91C-0912-6F8E-55EE-EE8157BE9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497263"/>
            <a:ext cx="1447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Weight control">
            <a:extLst>
              <a:ext uri="{FF2B5EF4-FFF2-40B4-BE49-F238E27FC236}">
                <a16:creationId xmlns:a16="http://schemas.microsoft.com/office/drawing/2014/main" id="{FE2B9DE6-8CDC-9CA3-7182-ED9BDD7E8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4"/>
          <a:stretch>
            <a:fillRect/>
          </a:stretch>
        </p:blipFill>
        <p:spPr bwMode="auto">
          <a:xfrm>
            <a:off x="6858000" y="4679950"/>
            <a:ext cx="18288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Rectangle 11">
            <a:extLst>
              <a:ext uri="{FF2B5EF4-FFF2-40B4-BE49-F238E27FC236}">
                <a16:creationId xmlns:a16="http://schemas.microsoft.com/office/drawing/2014/main" id="{8A595548-F3F6-2AB1-BB48-443BBA5A0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221163"/>
            <a:ext cx="1581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creatine phosphate</a:t>
            </a:r>
          </a:p>
        </p:txBody>
      </p:sp>
      <p:sp>
        <p:nvSpPr>
          <p:cNvPr id="17420" name="Rectangle 12">
            <a:extLst>
              <a:ext uri="{FF2B5EF4-FFF2-40B4-BE49-F238E27FC236}">
                <a16:creationId xmlns:a16="http://schemas.microsoft.com/office/drawing/2014/main" id="{6749CF70-B586-896E-0E9E-9AFEA601D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75" y="4572000"/>
            <a:ext cx="1049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ellagic acid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/>
              <a:t>polyphenol</a:t>
            </a:r>
            <a:endParaRPr lang="en-US" altLang="en-US" sz="1200" b="1"/>
          </a:p>
        </p:txBody>
      </p:sp>
      <p:pic>
        <p:nvPicPr>
          <p:cNvPr id="17421" name="Picture 13">
            <a:hlinkClick r:id="rId13"/>
            <a:extLst>
              <a:ext uri="{FF2B5EF4-FFF2-40B4-BE49-F238E27FC236}">
                <a16:creationId xmlns:a16="http://schemas.microsoft.com/office/drawing/2014/main" id="{D78E1ABE-EE66-DF39-0746-A1FA0AF7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4303713"/>
            <a:ext cx="226695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>
            <a:hlinkClick r:id="rId15"/>
            <a:extLst>
              <a:ext uri="{FF2B5EF4-FFF2-40B4-BE49-F238E27FC236}">
                <a16:creationId xmlns:a16="http://schemas.microsoft.com/office/drawing/2014/main" id="{CC085CD3-8A44-9BA8-8853-9C0D1DC64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13716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Line 15">
            <a:extLst>
              <a:ext uri="{FF2B5EF4-FFF2-40B4-BE49-F238E27FC236}">
                <a16:creationId xmlns:a16="http://schemas.microsoft.com/office/drawing/2014/main" id="{FF359588-0AF2-7D4D-1B95-46322C154C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86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Rectangle 16">
            <a:extLst>
              <a:ext uri="{FF2B5EF4-FFF2-40B4-BE49-F238E27FC236}">
                <a16:creationId xmlns:a16="http://schemas.microsoft.com/office/drawing/2014/main" id="{C3947E68-76D4-3283-6E12-DDD20380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580063"/>
            <a:ext cx="6477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4"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Signaling / Cellular Maintenance </a:t>
            </a:r>
          </a:p>
        </p:txBody>
      </p:sp>
      <p:sp>
        <p:nvSpPr>
          <p:cNvPr id="17425" name="Rectangle 17">
            <a:extLst>
              <a:ext uri="{FF2B5EF4-FFF2-40B4-BE49-F238E27FC236}">
                <a16:creationId xmlns:a16="http://schemas.microsoft.com/office/drawing/2014/main" id="{EE1FA33D-473C-326F-975A-E302583C8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3400" y="2071688"/>
            <a:ext cx="434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Fats (lipids)</a:t>
            </a:r>
            <a:endParaRPr lang="en-US" altLang="en-US" sz="900"/>
          </a:p>
        </p:txBody>
      </p:sp>
      <p:sp>
        <p:nvSpPr>
          <p:cNvPr id="17426" name="Rectangle 18">
            <a:extLst>
              <a:ext uri="{FF2B5EF4-FFF2-40B4-BE49-F238E27FC236}">
                <a16:creationId xmlns:a16="http://schemas.microsoft.com/office/drawing/2014/main" id="{2C0C5535-411B-942B-B265-E9E762002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90600"/>
            <a:ext cx="4637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</a:rPr>
              <a:t>1. Primary metabolites</a:t>
            </a:r>
            <a:r>
              <a:rPr lang="en-US" altLang="en-US" sz="2000">
                <a:solidFill>
                  <a:srgbClr val="0000FF"/>
                </a:solidFill>
              </a:rPr>
              <a:t> = essential</a:t>
            </a:r>
          </a:p>
        </p:txBody>
      </p:sp>
      <p:sp>
        <p:nvSpPr>
          <p:cNvPr id="17427" name="Rectangle 19">
            <a:extLst>
              <a:ext uri="{FF2B5EF4-FFF2-40B4-BE49-F238E27FC236}">
                <a16:creationId xmlns:a16="http://schemas.microsoft.com/office/drawing/2014/main" id="{BB892021-F125-4069-715A-1D0D4A95B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861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  confer selective evolutionary advantages to host organism as in:</a:t>
            </a:r>
          </a:p>
        </p:txBody>
      </p:sp>
      <p:sp>
        <p:nvSpPr>
          <p:cNvPr id="17428" name="Line 20">
            <a:extLst>
              <a:ext uri="{FF2B5EF4-FFF2-40B4-BE49-F238E27FC236}">
                <a16:creationId xmlns:a16="http://schemas.microsoft.com/office/drawing/2014/main" id="{B0FD5F40-40A9-2152-2CB4-33D53CAE63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42672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Line 21">
            <a:extLst>
              <a:ext uri="{FF2B5EF4-FFF2-40B4-BE49-F238E27FC236}">
                <a16:creationId xmlns:a16="http://schemas.microsoft.com/office/drawing/2014/main" id="{4B83778D-82B3-4C74-AECC-3314911111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46482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Rectangle 22">
            <a:extLst>
              <a:ext uri="{FF2B5EF4-FFF2-40B4-BE49-F238E27FC236}">
                <a16:creationId xmlns:a16="http://schemas.microsoft.com/office/drawing/2014/main" id="{2174A4FB-F0D7-BC4B-8BB9-351ED85CA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2147888"/>
            <a:ext cx="414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Amino acids (proteins)</a:t>
            </a:r>
          </a:p>
        </p:txBody>
      </p:sp>
      <p:sp>
        <p:nvSpPr>
          <p:cNvPr id="17431" name="Rectangle 23">
            <a:extLst>
              <a:ext uri="{FF2B5EF4-FFF2-40B4-BE49-F238E27FC236}">
                <a16:creationId xmlns:a16="http://schemas.microsoft.com/office/drawing/2014/main" id="{7C5858E4-92B9-E89F-5C00-4EBF2DFF6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147888"/>
            <a:ext cx="395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3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Carbohydrates (sugars)</a:t>
            </a:r>
          </a:p>
        </p:txBody>
      </p:sp>
      <p:sp>
        <p:nvSpPr>
          <p:cNvPr id="116760" name="Rectangle 24">
            <a:extLst>
              <a:ext uri="{FF2B5EF4-FFF2-40B4-BE49-F238E27FC236}">
                <a16:creationId xmlns:a16="http://schemas.microsoft.com/office/drawing/2014/main" id="{6415B4B6-3674-EDE9-247D-D17B16D67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-76200"/>
            <a:ext cx="8610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/>
              <a:t>What</a:t>
            </a:r>
            <a:r>
              <a:rPr lang="en-US" altLang="en-US" sz="3200"/>
              <a:t> </a:t>
            </a:r>
            <a:r>
              <a:rPr lang="en-US" altLang="en-US" sz="3200" b="1"/>
              <a:t>are</a:t>
            </a:r>
            <a:r>
              <a:rPr lang="en-US" altLang="en-US" sz="3200"/>
              <a:t> </a:t>
            </a:r>
            <a:r>
              <a:rPr lang="en-US" altLang="en-US" sz="32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Natural</a:t>
            </a:r>
            <a:r>
              <a:rPr lang="en-US" altLang="en-US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Products</a:t>
            </a:r>
            <a:r>
              <a:rPr lang="en-US" altLang="en-US" sz="3200"/>
              <a:t>?</a:t>
            </a:r>
          </a:p>
        </p:txBody>
      </p:sp>
      <p:sp>
        <p:nvSpPr>
          <p:cNvPr id="17433" name="Text Box 25">
            <a:extLst>
              <a:ext uri="{FF2B5EF4-FFF2-40B4-BE49-F238E27FC236}">
                <a16:creationId xmlns:a16="http://schemas.microsoft.com/office/drawing/2014/main" id="{B709705F-AB6B-2424-24B1-09725907E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5059363"/>
            <a:ext cx="2127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Chemical defense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deter predation</a:t>
            </a:r>
          </a:p>
        </p:txBody>
      </p:sp>
      <p:sp>
        <p:nvSpPr>
          <p:cNvPr id="17434" name="Text Box 26">
            <a:extLst>
              <a:ext uri="{FF2B5EF4-FFF2-40B4-BE49-F238E27FC236}">
                <a16:creationId xmlns:a16="http://schemas.microsoft.com/office/drawing/2014/main" id="{6B0B8C5D-CC19-827D-5306-34BE8D2D4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2803525"/>
            <a:ext cx="4957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</a:rPr>
              <a:t>2. Secondary metabolites</a:t>
            </a:r>
            <a:r>
              <a:rPr lang="en-US" altLang="en-US" sz="2000">
                <a:solidFill>
                  <a:srgbClr val="0000FF"/>
                </a:solidFill>
              </a:rPr>
              <a:t> = not essential</a:t>
            </a:r>
          </a:p>
        </p:txBody>
      </p:sp>
      <p:sp>
        <p:nvSpPr>
          <p:cNvPr id="17435" name="Rectangle 27">
            <a:extLst>
              <a:ext uri="{FF2B5EF4-FFF2-40B4-BE49-F238E27FC236}">
                <a16:creationId xmlns:a16="http://schemas.microsoft.com/office/drawing/2014/main" id="{0A3F7D8C-D8F6-1A4B-00CB-BE62AE7B2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899150"/>
            <a:ext cx="6858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4"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Signaling molecules in ripening</a:t>
            </a:r>
          </a:p>
          <a:p>
            <a:pPr lvl="4"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Protection from UV radiation</a:t>
            </a:r>
          </a:p>
          <a:p>
            <a:pPr lvl="4"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Antioxidant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36F0965A-7591-C210-E096-B162BC335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b="1"/>
              <a:t>Why</a:t>
            </a:r>
            <a:r>
              <a:rPr lang="en-US" altLang="en-US" sz="3200"/>
              <a:t> </a:t>
            </a:r>
            <a:r>
              <a:rPr lang="en-US" altLang="en-US" sz="3200" b="1"/>
              <a:t>study</a:t>
            </a:r>
            <a:r>
              <a:rPr lang="en-US" altLang="en-US" sz="3200"/>
              <a:t> </a:t>
            </a:r>
            <a:r>
              <a:rPr lang="en-US" altLang="en-US" sz="32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Natural</a:t>
            </a:r>
            <a:r>
              <a:rPr lang="en-US" altLang="en-US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Products</a:t>
            </a: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Chemistry</a:t>
            </a:r>
            <a:r>
              <a:rPr lang="en-US" altLang="en-US" sz="3200"/>
              <a:t>?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5C51401-3C05-9560-AA5D-336F63F4C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6477000"/>
            <a:ext cx="86248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Newman and Cragg, </a:t>
            </a:r>
            <a:r>
              <a:rPr lang="en-US" altLang="en-US" sz="1200" b="1"/>
              <a:t>2009</a:t>
            </a:r>
            <a:r>
              <a:rPr lang="en-US" altLang="en-US" sz="1200"/>
              <a:t>, </a:t>
            </a:r>
            <a:r>
              <a:rPr lang="en-US" altLang="en-US" sz="1200" i="1"/>
              <a:t>Chem. Rev.</a:t>
            </a:r>
            <a:r>
              <a:rPr lang="en-US" altLang="en-US" sz="1200"/>
              <a:t>       Newman and Cragg, </a:t>
            </a:r>
            <a:r>
              <a:rPr lang="en-US" altLang="en-US" sz="1200" b="1"/>
              <a:t>2012</a:t>
            </a:r>
            <a:r>
              <a:rPr lang="en-US" altLang="en-US" sz="1200"/>
              <a:t>, </a:t>
            </a:r>
            <a:r>
              <a:rPr lang="en-US" altLang="en-US" sz="1200" i="1"/>
              <a:t>J. Nat. Prod.,         </a:t>
            </a:r>
            <a:r>
              <a:rPr lang="en-US" altLang="en-US" sz="1200"/>
              <a:t>Crews et al., </a:t>
            </a:r>
            <a:r>
              <a:rPr lang="en-US" altLang="en-US" sz="1200" b="1"/>
              <a:t>1986</a:t>
            </a:r>
            <a:r>
              <a:rPr lang="en-US" altLang="en-US" sz="1200"/>
              <a:t>,</a:t>
            </a:r>
            <a:r>
              <a:rPr lang="en-US" altLang="en-US" sz="1200" i="1"/>
              <a:t> J. Org. Chem. </a:t>
            </a:r>
            <a:r>
              <a:rPr lang="en-US" altLang="en-US" sz="1200"/>
              <a:t> 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EB9DA1CB-0494-3AAD-D558-A72FF5B16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990600"/>
            <a:ext cx="919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/>
              <a:t>    </a:t>
            </a:r>
            <a:r>
              <a:rPr lang="en-US" altLang="en-US" sz="2000"/>
              <a:t>Major Source - FDA approved</a:t>
            </a:r>
            <a:r>
              <a:rPr lang="en-US" altLang="en-US" sz="2000" b="1"/>
              <a:t> Drugs </a:t>
            </a:r>
            <a:r>
              <a:rPr lang="en-US" altLang="en-US" sz="2000"/>
              <a:t>&amp; </a:t>
            </a:r>
            <a:r>
              <a:rPr lang="en-US" altLang="en-US" sz="2000" b="1"/>
              <a:t>Lead Structures </a:t>
            </a:r>
            <a:r>
              <a:rPr lang="en-US" altLang="en-US" sz="2000"/>
              <a:t>(1980-2010)</a:t>
            </a:r>
          </a:p>
        </p:txBody>
      </p:sp>
      <p:pic>
        <p:nvPicPr>
          <p:cNvPr id="18437" name="Picture 5">
            <a:extLst>
              <a:ext uri="{FF2B5EF4-FFF2-40B4-BE49-F238E27FC236}">
                <a16:creationId xmlns:a16="http://schemas.microsoft.com/office/drawing/2014/main" id="{052F994C-03A2-979C-D363-09D83C59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3950"/>
            <a:ext cx="14176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>
            <a:extLst>
              <a:ext uri="{FF2B5EF4-FFF2-40B4-BE49-F238E27FC236}">
                <a16:creationId xmlns:a16="http://schemas.microsoft.com/office/drawing/2014/main" id="{A3993DDA-DAD3-D974-788F-7CD93D14A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32150"/>
            <a:ext cx="13176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penicillin 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~ 1940s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1</a:t>
            </a:r>
            <a:r>
              <a:rPr lang="en-US" altLang="en-US" sz="1400" baseline="30000"/>
              <a:t>st</a:t>
            </a:r>
            <a:r>
              <a:rPr lang="en-US" altLang="en-US" sz="1400"/>
              <a:t> anti-biotics </a:t>
            </a:r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B814B145-AADC-4B68-216C-295AA72B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2" b="22253"/>
          <a:stretch>
            <a:fillRect/>
          </a:stretch>
        </p:blipFill>
        <p:spPr bwMode="auto">
          <a:xfrm>
            <a:off x="3429000" y="1524000"/>
            <a:ext cx="4876800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0" name="Text Box 8">
            <a:extLst>
              <a:ext uri="{FF2B5EF4-FFF2-40B4-BE49-F238E27FC236}">
                <a16:creationId xmlns:a16="http://schemas.microsoft.com/office/drawing/2014/main" id="{90AEBE9E-08E5-7DCC-C7BC-5A6F85472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1889125"/>
            <a:ext cx="1228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Synthetic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BD45FEE5-4265-14F9-864E-C725A082B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138" y="2590800"/>
            <a:ext cx="207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Natural Products</a:t>
            </a:r>
          </a:p>
        </p:txBody>
      </p:sp>
      <p:sp>
        <p:nvSpPr>
          <p:cNvPr id="117770" name="Rectangle 10">
            <a:extLst>
              <a:ext uri="{FF2B5EF4-FFF2-40B4-BE49-F238E27FC236}">
                <a16:creationId xmlns:a16="http://schemas.microsoft.com/office/drawing/2014/main" id="{37848CD3-ED2C-20A1-7B4E-634A8D02C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572000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Therapeutic Lead Structure  </a:t>
            </a:r>
            <a:r>
              <a:rPr lang="en-US" altLang="en-US" sz="2000"/>
              <a:t>       </a:t>
            </a:r>
            <a:r>
              <a:rPr lang="en-US" altLang="en-US" sz="2000" b="1"/>
              <a:t>   </a:t>
            </a:r>
            <a:r>
              <a:rPr lang="en-US" altLang="en-US" sz="2000" b="1">
                <a:sym typeface="Wingdings" panose="05000000000000000000" pitchFamily="2" charset="2"/>
              </a:rPr>
              <a:t>Drug</a:t>
            </a:r>
            <a:endParaRPr lang="en-US" altLang="en-US" sz="2000" b="1"/>
          </a:p>
        </p:txBody>
      </p:sp>
      <p:sp>
        <p:nvSpPr>
          <p:cNvPr id="18443" name="Rectangle 11">
            <a:extLst>
              <a:ext uri="{FF2B5EF4-FFF2-40B4-BE49-F238E27FC236}">
                <a16:creationId xmlns:a16="http://schemas.microsoft.com/office/drawing/2014/main" id="{E29F6F14-EF66-862B-BB56-8E3ECE366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1876425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Drug</a:t>
            </a:r>
          </a:p>
        </p:txBody>
      </p:sp>
      <p:pic>
        <p:nvPicPr>
          <p:cNvPr id="18444" name="Picture 12">
            <a:extLst>
              <a:ext uri="{FF2B5EF4-FFF2-40B4-BE49-F238E27FC236}">
                <a16:creationId xmlns:a16="http://schemas.microsoft.com/office/drawing/2014/main" id="{9FBCDE39-E47D-C8C4-4E5B-486BE10B6D5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1952625"/>
            <a:ext cx="7413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>
            <a:extLst>
              <a:ext uri="{FF2B5EF4-FFF2-40B4-BE49-F238E27FC236}">
                <a16:creationId xmlns:a16="http://schemas.microsoft.com/office/drawing/2014/main" id="{056BE509-C66C-0ACE-217A-C6AC571A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87161" r="60228" b="6563"/>
          <a:stretch>
            <a:fillRect/>
          </a:stretch>
        </p:blipFill>
        <p:spPr bwMode="auto">
          <a:xfrm>
            <a:off x="3657600" y="40386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6" name="Text Box 14">
            <a:extLst>
              <a:ext uri="{FF2B5EF4-FFF2-40B4-BE49-F238E27FC236}">
                <a16:creationId xmlns:a16="http://schemas.microsoft.com/office/drawing/2014/main" id="{EC1F8C52-2BFE-64E8-ADE2-88CAFCCBA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3171825"/>
            <a:ext cx="9429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i="1"/>
              <a:t>P. rubens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(fungus)</a:t>
            </a:r>
          </a:p>
        </p:txBody>
      </p:sp>
      <p:pic>
        <p:nvPicPr>
          <p:cNvPr id="18447" name="Picture 15">
            <a:extLst>
              <a:ext uri="{FF2B5EF4-FFF2-40B4-BE49-F238E27FC236}">
                <a16:creationId xmlns:a16="http://schemas.microsoft.com/office/drawing/2014/main" id="{C5F3DEB8-81DF-1AF8-958D-566DD83BB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84023" r="63637" b="12839"/>
          <a:stretch>
            <a:fillRect/>
          </a:stretch>
        </p:blipFill>
        <p:spPr bwMode="auto">
          <a:xfrm>
            <a:off x="6858000" y="3886200"/>
            <a:ext cx="1981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8" name="Picture 16">
            <a:extLst>
              <a:ext uri="{FF2B5EF4-FFF2-40B4-BE49-F238E27FC236}">
                <a16:creationId xmlns:a16="http://schemas.microsoft.com/office/drawing/2014/main" id="{B198BDEE-72D5-ABFF-2F32-18E5981A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77747" r="14774" b="15977"/>
          <a:stretch>
            <a:fillRect/>
          </a:stretch>
        </p:blipFill>
        <p:spPr bwMode="auto">
          <a:xfrm>
            <a:off x="3657600" y="3581400"/>
            <a:ext cx="525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9" name="Text Box 17">
            <a:extLst>
              <a:ext uri="{FF2B5EF4-FFF2-40B4-BE49-F238E27FC236}">
                <a16:creationId xmlns:a16="http://schemas.microsoft.com/office/drawing/2014/main" id="{30D56DBA-F85F-7045-930E-768B85B27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5791200"/>
            <a:ext cx="11493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bengamides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1986</a:t>
            </a:r>
          </a:p>
        </p:txBody>
      </p:sp>
      <p:sp>
        <p:nvSpPr>
          <p:cNvPr id="18450" name="Line 18">
            <a:extLst>
              <a:ext uri="{FF2B5EF4-FFF2-40B4-BE49-F238E27FC236}">
                <a16:creationId xmlns:a16="http://schemas.microsoft.com/office/drawing/2014/main" id="{95673349-F8BC-09F6-1719-D825F26DE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4102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51" name="Picture 19">
            <a:extLst>
              <a:ext uri="{FF2B5EF4-FFF2-40B4-BE49-F238E27FC236}">
                <a16:creationId xmlns:a16="http://schemas.microsoft.com/office/drawing/2014/main" id="{BF846E1A-1E88-947F-5DD2-C46B1F2D8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t="52235" r="73650" b="25343"/>
          <a:stretch>
            <a:fillRect/>
          </a:stretch>
        </p:blipFill>
        <p:spPr bwMode="auto">
          <a:xfrm>
            <a:off x="381000" y="5045075"/>
            <a:ext cx="11811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52" name="Rectangle 20">
            <a:extLst>
              <a:ext uri="{FF2B5EF4-FFF2-40B4-BE49-F238E27FC236}">
                <a16:creationId xmlns:a16="http://schemas.microsoft.com/office/drawing/2014/main" id="{E5BDB7C3-3774-A177-FECB-32302B8CF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5807075"/>
            <a:ext cx="1041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i="1"/>
              <a:t>J. coriacea</a:t>
            </a:r>
            <a:endParaRPr lang="en-US" altLang="en-US" sz="1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(sponge)</a:t>
            </a:r>
          </a:p>
        </p:txBody>
      </p:sp>
      <p:pic>
        <p:nvPicPr>
          <p:cNvPr id="18453" name="Picture 21">
            <a:extLst>
              <a:ext uri="{FF2B5EF4-FFF2-40B4-BE49-F238E27FC236}">
                <a16:creationId xmlns:a16="http://schemas.microsoft.com/office/drawing/2014/main" id="{8148D00D-2A4D-BE90-63D0-CC6DEE1E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057775"/>
            <a:ext cx="18557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22">
            <a:extLst>
              <a:ext uri="{FF2B5EF4-FFF2-40B4-BE49-F238E27FC236}">
                <a16:creationId xmlns:a16="http://schemas.microsoft.com/office/drawing/2014/main" id="{E20842EE-BF3E-42B5-0741-222CCC115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26038"/>
            <a:ext cx="22860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5" name="Text Box 23">
            <a:extLst>
              <a:ext uri="{FF2B5EF4-FFF2-40B4-BE49-F238E27FC236}">
                <a16:creationId xmlns:a16="http://schemas.microsoft.com/office/drawing/2014/main" id="{5112F1C6-AE3F-0069-9A59-34FE5411C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5791200"/>
            <a:ext cx="854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LAF 389</a:t>
            </a:r>
          </a:p>
        </p:txBody>
      </p:sp>
      <p:sp>
        <p:nvSpPr>
          <p:cNvPr id="18456" name="Text Box 24">
            <a:extLst>
              <a:ext uri="{FF2B5EF4-FFF2-40B4-BE49-F238E27FC236}">
                <a16:creationId xmlns:a16="http://schemas.microsoft.com/office/drawing/2014/main" id="{0F109F70-D162-6676-88DB-E27DC2DDD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5029200"/>
            <a:ext cx="2549525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Semi-synthetic</a:t>
            </a:r>
            <a:r>
              <a:rPr lang="en-US" altLang="en-US" sz="1400"/>
              <a:t> derivative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evaluated clinically for cancer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(</a:t>
            </a:r>
            <a:r>
              <a:rPr lang="en-US" altLang="en-US" sz="2000"/>
              <a:t>Novartis - 2003</a:t>
            </a:r>
            <a:r>
              <a:rPr lang="en-US" altLang="en-US" sz="1400"/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MOA – MetAP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3AB097F0-8B56-9F8A-50D7-352655D8B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33909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5F5A2283-6BDA-8E0B-FA11-ACBE0FD24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33020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455D918B-036C-CF87-9C1A-79AC4FA89155}"/>
              </a:ext>
            </a:extLst>
          </p:cNvPr>
          <p:cNvSpPr>
            <a:spLocks/>
          </p:cNvSpPr>
          <p:nvPr/>
        </p:nvSpPr>
        <p:spPr bwMode="auto">
          <a:xfrm>
            <a:off x="4419600" y="1524000"/>
            <a:ext cx="43434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25000"/>
            </a:pPr>
            <a:r>
              <a:rPr lang="en-US" altLang="en-US" sz="2300">
                <a:sym typeface="Arial" panose="020B0604020202020204" pitchFamily="34" charset="0"/>
              </a:rPr>
              <a:t> </a:t>
            </a:r>
            <a:r>
              <a:rPr lang="en-US" altLang="en-US" sz="2100">
                <a:sym typeface="Arial" panose="020B0604020202020204" pitchFamily="34" charset="0"/>
              </a:rPr>
              <a:t>A secondary metabolite first isolated from the bark of a US Pacific Yew tree in </a:t>
            </a:r>
            <a:r>
              <a:rPr lang="en-US" altLang="en-US" sz="2100" b="1">
                <a:sym typeface="Arial" panose="020B0604020202020204" pitchFamily="34" charset="0"/>
              </a:rPr>
              <a:t>1967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5000"/>
            </a:pPr>
            <a:endParaRPr lang="en-US" altLang="en-US" sz="2100" b="1"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5000"/>
            </a:pPr>
            <a:r>
              <a:rPr lang="en-US" altLang="en-US" sz="2100">
                <a:sym typeface="Arial" panose="020B0604020202020204" pitchFamily="34" charset="0"/>
              </a:rPr>
              <a:t> FDA approved </a:t>
            </a:r>
            <a:r>
              <a:rPr lang="en-US" altLang="en-US" sz="2100" b="1">
                <a:sym typeface="Arial" panose="020B0604020202020204" pitchFamily="34" charset="0"/>
              </a:rPr>
              <a:t>1989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5000"/>
              <a:buFontTx/>
              <a:buNone/>
            </a:pPr>
            <a:r>
              <a:rPr lang="en-US" altLang="en-US" sz="2100" b="1">
                <a:sym typeface="Arial" panose="020B0604020202020204" pitchFamily="34" charset="0"/>
              </a:rPr>
              <a:t>              Cancer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5000"/>
              <a:buFontTx/>
              <a:buNone/>
            </a:pPr>
            <a:r>
              <a:rPr lang="en-US" altLang="en-US" sz="2100">
                <a:sym typeface="Arial" panose="020B0604020202020204" pitchFamily="34" charset="0"/>
              </a:rPr>
              <a:t>   (breast, ovarian, lung)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5000"/>
            </a:pPr>
            <a:endParaRPr lang="en-US" altLang="en-US" sz="2100"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5000"/>
            </a:pPr>
            <a:r>
              <a:rPr lang="en-US" altLang="en-US" sz="2100">
                <a:sym typeface="Arial" panose="020B0604020202020204" pitchFamily="34" charset="0"/>
              </a:rPr>
              <a:t> Mechanism of Action (</a:t>
            </a:r>
            <a:r>
              <a:rPr lang="en-US" altLang="en-US" sz="2100" b="1">
                <a:sym typeface="Arial" panose="020B0604020202020204" pitchFamily="34" charset="0"/>
              </a:rPr>
              <a:t>MOA</a:t>
            </a:r>
            <a:r>
              <a:rPr lang="en-US" altLang="en-US" sz="2100">
                <a:sym typeface="Arial" panose="020B0604020202020204" pitchFamily="34" charset="0"/>
              </a:rPr>
              <a:t>) involves stabilizing microtubules, which interferes with mitosis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5000"/>
            </a:pPr>
            <a:endParaRPr lang="en-US" altLang="en-US" sz="2100"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25000"/>
            </a:pPr>
            <a:r>
              <a:rPr lang="en-US" altLang="en-US" sz="2100">
                <a:sym typeface="Arial" panose="020B0604020202020204" pitchFamily="34" charset="0"/>
              </a:rPr>
              <a:t> Cancer cells often have a high mitotic index and never stop propagating so this is an effective way to target them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D954775A-BF07-DEC2-3409-2304AE491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2286000"/>
            <a:ext cx="12573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Line 6">
            <a:extLst>
              <a:ext uri="{FF2B5EF4-FFF2-40B4-BE49-F238E27FC236}">
                <a16:creationId xmlns:a16="http://schemas.microsoft.com/office/drawing/2014/main" id="{BAE45063-5AA5-6138-621B-91F11B1743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5600" y="4267200"/>
            <a:ext cx="15240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Rectangle 3">
            <a:extLst>
              <a:ext uri="{FF2B5EF4-FFF2-40B4-BE49-F238E27FC236}">
                <a16:creationId xmlns:a16="http://schemas.microsoft.com/office/drawing/2014/main" id="{DFF0D402-A5E0-50DC-2ED9-B3816150B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-762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0800" tIns="50800" rIns="132080" bIns="50800" anchor="ctr"/>
          <a:lstStyle>
            <a:lvl1pPr marL="396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</a:rPr>
              <a:t>Taxol (Paclitaxel)</a:t>
            </a:r>
            <a:br>
              <a:rPr lang="en-US" altLang="en-US" sz="4400" b="1">
                <a:solidFill>
                  <a:schemeClr val="tx2"/>
                </a:solidFill>
              </a:rPr>
            </a:br>
            <a:r>
              <a:rPr lang="en-US" altLang="en-US" sz="2400">
                <a:solidFill>
                  <a:srgbClr val="0000FF"/>
                </a:solidFill>
              </a:rPr>
              <a:t>Greatest Selling Anti-Cancer Drug</a:t>
            </a:r>
          </a:p>
        </p:txBody>
      </p:sp>
      <p:sp>
        <p:nvSpPr>
          <p:cNvPr id="118792" name="Text Box 8">
            <a:extLst>
              <a:ext uri="{FF2B5EF4-FFF2-40B4-BE49-F238E27FC236}">
                <a16:creationId xmlns:a16="http://schemas.microsoft.com/office/drawing/2014/main" id="{FCCB7CD2-372C-4882-7A66-493E95CF9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78563"/>
            <a:ext cx="2622550" cy="5794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Normal</a:t>
            </a:r>
            <a:r>
              <a:rPr lang="en-US" altLang="en-US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cell division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9477DE2-D971-FB1F-844A-4BF63635FA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FF"/>
                </a:solidFill>
              </a:rPr>
              <a:t>Outline 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8F259F2-8BE4-9FCB-608C-830DE857E2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686800" cy="4525963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Chemical Biology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What are Natural Products?</a:t>
            </a:r>
          </a:p>
          <a:p>
            <a:pPr eaLnBrk="1" hangingPunct="1"/>
            <a:r>
              <a:rPr lang="en-US" altLang="en-US" sz="2800"/>
              <a:t>Why study Marine Natural Products (MNP)?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Selected examples of MNPs in Chemical Biology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Conclusions </a:t>
            </a: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Acknowledgements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</TotalTime>
  <Words>1568</Words>
  <Application>Microsoft Office PowerPoint</Application>
  <PresentationFormat>On-screen Show (4:3)</PresentationFormat>
  <Paragraphs>282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Office Theme</vt:lpstr>
      <vt:lpstr>From Sea to Pharmacy  &amp; Chemical Biology</vt:lpstr>
      <vt:lpstr>Outline </vt:lpstr>
      <vt:lpstr>Outline </vt:lpstr>
      <vt:lpstr>Chemical Biology</vt:lpstr>
      <vt:lpstr>Outline </vt:lpstr>
      <vt:lpstr>PowerPoint Presentation</vt:lpstr>
      <vt:lpstr>Why study Natural Products Chemistry?</vt:lpstr>
      <vt:lpstr>PowerPoint Presentation</vt:lpstr>
      <vt:lpstr>Outline </vt:lpstr>
      <vt:lpstr>PowerPoint Presentation</vt:lpstr>
      <vt:lpstr>PowerPoint Presentation</vt:lpstr>
      <vt:lpstr>PowerPoint Presentation</vt:lpstr>
      <vt:lpstr>Outline </vt:lpstr>
      <vt:lpstr> Not all MNP therapeutic leads that fail to get to the clinic are destined to Sit On the Shelf (SOS  compounds).</vt:lpstr>
      <vt:lpstr>PowerPoint Presentation</vt:lpstr>
      <vt:lpstr>PowerPoint Presentation</vt:lpstr>
      <vt:lpstr>PowerPoint Presentation</vt:lpstr>
      <vt:lpstr>Outline </vt:lpstr>
      <vt:lpstr>Conclusions</vt:lpstr>
      <vt:lpstr>Acknowledgements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Tyler Johnson</dc:creator>
  <cp:lastModifiedBy>Tyler Johnson</cp:lastModifiedBy>
  <cp:revision>1</cp:revision>
  <dcterms:created xsi:type="dcterms:W3CDTF">2026-01-30T07:28:34Z</dcterms:created>
  <dcterms:modified xsi:type="dcterms:W3CDTF">2026-01-30T07:29:40Z</dcterms:modified>
</cp:coreProperties>
</file>