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4" r:id="rId4"/>
    <p:sldId id="259" r:id="rId5"/>
    <p:sldId id="284" r:id="rId6"/>
    <p:sldId id="275" r:id="rId7"/>
    <p:sldId id="261" r:id="rId8"/>
    <p:sldId id="285" r:id="rId9"/>
    <p:sldId id="276" r:id="rId10"/>
    <p:sldId id="263" r:id="rId11"/>
    <p:sldId id="277" r:id="rId12"/>
    <p:sldId id="286" r:id="rId13"/>
    <p:sldId id="287" r:id="rId14"/>
    <p:sldId id="288" r:id="rId15"/>
    <p:sldId id="289" r:id="rId16"/>
    <p:sldId id="278" r:id="rId17"/>
    <p:sldId id="270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9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6" autoAdjust="0"/>
    <p:restoredTop sz="94660"/>
  </p:normalViewPr>
  <p:slideViewPr>
    <p:cSldViewPr>
      <p:cViewPr>
        <p:scale>
          <a:sx n="90" d="100"/>
          <a:sy n="90" d="100"/>
        </p:scale>
        <p:origin x="-235" y="-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C98C5E1-EE99-4998-BF57-C85E1191CF23}" type="datetimeFigureOut">
              <a:rPr lang="en-US"/>
              <a:pPr>
                <a:defRPr/>
              </a:pPr>
              <a:t>4/20/2017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C1DF2A-C1D8-4E0E-8468-9A8B3DFF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47C63-9A9F-4C49-B7C7-7FD9473E3050}" type="datetimeFigureOut">
              <a:rPr lang="en-US"/>
              <a:pPr>
                <a:defRPr/>
              </a:pPr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FFAF-A63F-4214-B1DF-D7AC14B1B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0708-C9C2-47EE-A1CC-0183E2099793}" type="datetimeFigureOut">
              <a:rPr lang="en-US"/>
              <a:pPr>
                <a:defRPr/>
              </a:pPr>
              <a:t>4/20/2017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F149192-3E66-4D96-BAFF-272F30509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74C35-272E-4E66-B685-1B955BB1AA94}" type="datetimeFigureOut">
              <a:rPr lang="en-US"/>
              <a:pPr>
                <a:defRPr/>
              </a:pPr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5B73E-11AE-4424-B5FB-FE671314D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DB5712-AA04-4360-AC77-319F8850CE2B}" type="datetimeFigureOut">
              <a:rPr lang="en-US"/>
              <a:pPr>
                <a:defRPr/>
              </a:pPr>
              <a:t>4/20/2017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CD0C53F-8F88-4186-A99E-7911351DC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E3AF-B14A-4C45-8AA8-C107C7A66D4F}" type="datetimeFigureOut">
              <a:rPr lang="en-US"/>
              <a:pPr>
                <a:defRPr/>
              </a:pPr>
              <a:t>4/20/2017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F3691-1254-4493-8C44-C99F76FEF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AE04-9387-4E05-B111-83391A87ECAB}" type="datetimeFigureOut">
              <a:rPr lang="en-US"/>
              <a:pPr>
                <a:defRPr/>
              </a:pPr>
              <a:t>4/20/2017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C2854-B29E-4DFB-B060-70E7809D4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C89D0-94BF-40A1-8977-16D7A3159D96}" type="datetimeFigureOut">
              <a:rPr lang="en-US"/>
              <a:pPr>
                <a:defRPr/>
              </a:pPr>
              <a:t>4/20/2017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18C45-A434-4618-8F3B-6D42059FC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BD57-45DD-4B4F-B716-DDFFFB1D2104}" type="datetimeFigureOut">
              <a:rPr lang="en-US"/>
              <a:pPr>
                <a:defRPr/>
              </a:pPr>
              <a:t>4/20/2017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D69B-A30B-4017-B265-254DD732E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89AEF-9335-44F4-81F1-4137330DC1B7}" type="datetimeFigureOut">
              <a:rPr lang="en-US"/>
              <a:pPr>
                <a:defRPr/>
              </a:pPr>
              <a:t>4/20/2017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578734-A259-4570-BD76-2313A8CC4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49E7-7FE9-44B6-97AC-FE2EB4696A44}" type="datetimeFigureOut">
              <a:rPr lang="en-US"/>
              <a:pPr>
                <a:defRPr/>
              </a:pPr>
              <a:t>4/20/2017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3CA72-1EF6-4E6E-8B01-B67942F9A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A2EE96-DEA9-4A93-B838-D9F8B2B6ACA7}" type="datetimeFigureOut">
              <a:rPr lang="en-US"/>
              <a:pPr>
                <a:defRPr/>
              </a:pPr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7721FA-7515-4B83-A5E0-5DAD015D2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82" r:id="rId7"/>
    <p:sldLayoutId id="2147483783" r:id="rId8"/>
    <p:sldLayoutId id="2147483784" r:id="rId9"/>
    <p:sldLayoutId id="2147483775" r:id="rId10"/>
    <p:sldLayoutId id="21474837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ct val="0"/>
        </a:spcAft>
        <a:buClr>
          <a:srgbClr val="928B70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ct val="0"/>
        </a:spcAft>
        <a:buClr>
          <a:srgbClr val="87706B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ct val="20000"/>
        </a:spcBef>
        <a:spcAft>
          <a:spcPct val="0"/>
        </a:spcAft>
        <a:buClr>
          <a:srgbClr val="6F777D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638"/>
            <a:ext cx="1981200" cy="1828800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9600" dirty="0">
                <a:cs typeface="Latha" pitchFamily="34" charset="0"/>
              </a:rPr>
              <a:t>Cassandra Re &amp; Nicole McIntosh</a:t>
            </a:r>
            <a:br>
              <a:rPr lang="en-US" altLang="en-US" sz="9600" dirty="0">
                <a:cs typeface="Latha" pitchFamily="34" charset="0"/>
              </a:rPr>
            </a:br>
            <a:r>
              <a:rPr lang="en-US" altLang="en-US" sz="8000" dirty="0">
                <a:cs typeface="Latha" pitchFamily="34" charset="0"/>
              </a:rPr>
              <a:t>Department of Natural Sciences &amp; Mathematics</a:t>
            </a:r>
            <a:br>
              <a:rPr lang="en-US" altLang="en-US" sz="8000" dirty="0">
                <a:cs typeface="Latha" pitchFamily="34" charset="0"/>
              </a:rPr>
            </a:br>
            <a:r>
              <a:rPr lang="en-US" altLang="en-US" sz="6400" dirty="0">
                <a:cs typeface="Latha" pitchFamily="34" charset="0"/>
              </a:rPr>
              <a:t>Dominican University of California</a:t>
            </a:r>
            <a:br>
              <a:rPr lang="en-US" altLang="en-US" sz="6400" dirty="0">
                <a:cs typeface="Latha" pitchFamily="34" charset="0"/>
              </a:rPr>
            </a:br>
            <a:r>
              <a:rPr lang="en-US" altLang="en-US" sz="6400" dirty="0" smtClean="0">
                <a:cs typeface="Latha" pitchFamily="34" charset="0"/>
              </a:rPr>
              <a:t>May 8</a:t>
            </a:r>
            <a:r>
              <a:rPr lang="en-US" altLang="en-US" sz="6400" baseline="30000" dirty="0" smtClean="0">
                <a:cs typeface="Latha" pitchFamily="34" charset="0"/>
              </a:rPr>
              <a:t>th</a:t>
            </a:r>
            <a:r>
              <a:rPr lang="en-US" altLang="en-US" sz="6400" dirty="0" smtClean="0">
                <a:cs typeface="Latha" pitchFamily="34" charset="0"/>
              </a:rPr>
              <a:t>, </a:t>
            </a:r>
            <a:r>
              <a:rPr lang="en-US" altLang="en-US" sz="6400" dirty="0">
                <a:cs typeface="Latha" pitchFamily="34" charset="0"/>
              </a:rPr>
              <a:t>2015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052638"/>
            <a:ext cx="6324600" cy="18288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5400" dirty="0" smtClean="0"/>
              <a:t>Terpineol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Smell good molecule</a:t>
            </a:r>
            <a:endParaRPr lang="en-US" sz="5400" dirty="0"/>
          </a:p>
        </p:txBody>
      </p:sp>
      <p:sp>
        <p:nvSpPr>
          <p:cNvPr id="5" name="Hexagon 4"/>
          <p:cNvSpPr/>
          <p:nvPr/>
        </p:nvSpPr>
        <p:spPr>
          <a:xfrm rot="16200000">
            <a:off x="990600" y="1295400"/>
            <a:ext cx="1060450" cy="91440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22413" y="993775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rot="300000" flipV="1">
            <a:off x="1143000" y="1295400"/>
            <a:ext cx="38100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>
            <a:off x="1520825" y="2282825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/>
          <p:cNvCxnSpPr/>
          <p:nvPr/>
        </p:nvCxnSpPr>
        <p:spPr>
          <a:xfrm rot="2700000">
            <a:off x="1443038" y="2706688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7800000">
            <a:off x="1611313" y="2706688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1522413" y="2740025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TextBox 1031"/>
          <p:cNvSpPr txBox="1">
            <a:spLocks noChangeArrowheads="1"/>
          </p:cNvSpPr>
          <p:nvPr/>
        </p:nvSpPr>
        <p:spPr bwMode="auto">
          <a:xfrm>
            <a:off x="1295400" y="609600"/>
            <a:ext cx="49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Me</a:t>
            </a:r>
          </a:p>
        </p:txBody>
      </p:sp>
      <p:sp>
        <p:nvSpPr>
          <p:cNvPr id="13323" name="TextBox 42"/>
          <p:cNvSpPr txBox="1">
            <a:spLocks noChangeArrowheads="1"/>
          </p:cNvSpPr>
          <p:nvPr/>
        </p:nvSpPr>
        <p:spPr bwMode="auto">
          <a:xfrm>
            <a:off x="914400" y="2754313"/>
            <a:ext cx="490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Me</a:t>
            </a:r>
          </a:p>
        </p:txBody>
      </p:sp>
      <p:sp>
        <p:nvSpPr>
          <p:cNvPr id="13324" name="TextBox 43"/>
          <p:cNvSpPr txBox="1">
            <a:spLocks noChangeArrowheads="1"/>
          </p:cNvSpPr>
          <p:nvPr/>
        </p:nvSpPr>
        <p:spPr bwMode="auto">
          <a:xfrm>
            <a:off x="1295400" y="2982913"/>
            <a:ext cx="490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Me</a:t>
            </a:r>
          </a:p>
        </p:txBody>
      </p:sp>
      <p:sp>
        <p:nvSpPr>
          <p:cNvPr id="13325" name="TextBox 44"/>
          <p:cNvSpPr txBox="1">
            <a:spLocks noChangeArrowheads="1"/>
          </p:cNvSpPr>
          <p:nvPr/>
        </p:nvSpPr>
        <p:spPr bwMode="auto">
          <a:xfrm>
            <a:off x="1652588" y="2754313"/>
            <a:ext cx="481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OH</a:t>
            </a:r>
          </a:p>
        </p:txBody>
      </p:sp>
      <p:pic>
        <p:nvPicPr>
          <p:cNvPr id="133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8" y="31686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0" descr="http://conifersociety.org/wp-content/uploads/1280px-Abies_balsamea_cones_Niapiskau_02-6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05175" y="3962400"/>
            <a:ext cx="3198668" cy="2132445"/>
          </a:xfrm>
          <a:prstGeom prst="hexagon">
            <a:avLst/>
          </a:prstGeom>
          <a:noFill/>
          <a:extLst>
            <a:ext uri="{909E8E84-426E-40DD-AFC4-6F175D3DCCD1}"/>
          </a:extLst>
        </p:spPr>
      </p:pic>
      <p:pic>
        <p:nvPicPr>
          <p:cNvPr id="1037" name="Picture 12" descr="http://i241.photobucket.com/albums/ff279/Clarklady/52oel1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87465" y="457200"/>
            <a:ext cx="2156135" cy="1724487"/>
          </a:xfrm>
          <a:prstGeom prst="hexagon">
            <a:avLst/>
          </a:prstGeom>
          <a:noFill/>
          <a:extLst>
            <a:ext uri="{909E8E84-426E-40DD-AFC4-6F175D3DCCD1}"/>
          </a:extLst>
        </p:spPr>
      </p:pic>
      <p:sp>
        <p:nvSpPr>
          <p:cNvPr id="13329" name="TextBox 3"/>
          <p:cNvSpPr txBox="1">
            <a:spLocks noChangeArrowheads="1"/>
          </p:cNvSpPr>
          <p:nvPr/>
        </p:nvSpPr>
        <p:spPr bwMode="auto">
          <a:xfrm>
            <a:off x="436563" y="6473825"/>
            <a:ext cx="2805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(Photo retrieved from chanel.com)</a:t>
            </a:r>
          </a:p>
        </p:txBody>
      </p:sp>
      <p:sp>
        <p:nvSpPr>
          <p:cNvPr id="13330" name="TextBox 5"/>
          <p:cNvSpPr txBox="1">
            <a:spLocks noChangeArrowheads="1"/>
          </p:cNvSpPr>
          <p:nvPr/>
        </p:nvSpPr>
        <p:spPr bwMode="auto">
          <a:xfrm>
            <a:off x="3902075" y="2130425"/>
            <a:ext cx="1995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(Photo by Sharon Clark)</a:t>
            </a:r>
          </a:p>
        </p:txBody>
      </p:sp>
      <p:sp>
        <p:nvSpPr>
          <p:cNvPr id="13331" name="TextBox 7"/>
          <p:cNvSpPr txBox="1">
            <a:spLocks noChangeArrowheads="1"/>
          </p:cNvSpPr>
          <p:nvPr/>
        </p:nvSpPr>
        <p:spPr bwMode="auto">
          <a:xfrm>
            <a:off x="4191000" y="6016625"/>
            <a:ext cx="1573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(Photo by Cephas)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07400" cy="4953000"/>
          </a:xfrm>
        </p:spPr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We chose to make this presentation on Terpineol, because, in reading about it, we discovered that Terpineol is an organic compound that is responsible for the sweet smell of many perfumes. 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We found it interesting to learn that such a simple compound can account for the scent of various perfumes, including Chanel No. 5.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smtClean="0"/>
              <a:t>Why Terpineol?</a:t>
            </a:r>
            <a:endParaRPr lang="en-US" sz="54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393950"/>
            <a:ext cx="30480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050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27"/>
          <p:cNvSpPr txBox="1">
            <a:spLocks noChangeArrowheads="1"/>
          </p:cNvSpPr>
          <p:nvPr/>
        </p:nvSpPr>
        <p:spPr bwMode="auto">
          <a:xfrm>
            <a:off x="700088" y="5178425"/>
            <a:ext cx="2805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(Photo retrieved from chanel.com)</a:t>
            </a:r>
          </a:p>
        </p:txBody>
      </p:sp>
      <p:sp>
        <p:nvSpPr>
          <p:cNvPr id="22534" name="TextBox 28"/>
          <p:cNvSpPr txBox="1">
            <a:spLocks noChangeArrowheads="1"/>
          </p:cNvSpPr>
          <p:nvPr/>
        </p:nvSpPr>
        <p:spPr bwMode="auto">
          <a:xfrm>
            <a:off x="76200" y="6626225"/>
            <a:ext cx="883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aseline="30000">
                <a:latin typeface="Franklin Gothic Medium" pitchFamily="34" charset="0"/>
              </a:rPr>
              <a:t>*</a:t>
            </a:r>
            <a:r>
              <a:rPr lang="en-US" sz="1400">
                <a:latin typeface="Franklin Gothic Medium" pitchFamily="34" charset="0"/>
              </a:rPr>
              <a:t>Nicolaou, K.C. &amp; Montagnon T. (2008) </a:t>
            </a:r>
            <a:r>
              <a:rPr lang="en-US" sz="1400" i="1">
                <a:latin typeface="Franklin Gothic Medium" pitchFamily="34" charset="0"/>
              </a:rPr>
              <a:t>Molecules that changed the world</a:t>
            </a:r>
            <a:endParaRPr lang="en-US" sz="1400">
              <a:latin typeface="Franklin Gothic Medium" pitchFamily="34" charset="0"/>
            </a:endParaRPr>
          </a:p>
        </p:txBody>
      </p:sp>
      <p:sp>
        <p:nvSpPr>
          <p:cNvPr id="30" name="Hexagon 29"/>
          <p:cNvSpPr/>
          <p:nvPr/>
        </p:nvSpPr>
        <p:spPr>
          <a:xfrm rot="16200000">
            <a:off x="3886200" y="3276600"/>
            <a:ext cx="1060450" cy="91440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418013" y="2974975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 rot="300000" flipV="1">
            <a:off x="4038600" y="3276600"/>
            <a:ext cx="38100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16425" y="4264025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2700000">
            <a:off x="4338638" y="4687888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7800000">
            <a:off x="4506913" y="4687888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4418013" y="4721225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2" name="TextBox 36"/>
          <p:cNvSpPr txBox="1">
            <a:spLocks noChangeArrowheads="1"/>
          </p:cNvSpPr>
          <p:nvPr/>
        </p:nvSpPr>
        <p:spPr bwMode="auto">
          <a:xfrm>
            <a:off x="4191000" y="2590800"/>
            <a:ext cx="49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Me</a:t>
            </a:r>
          </a:p>
        </p:txBody>
      </p:sp>
      <p:sp>
        <p:nvSpPr>
          <p:cNvPr id="22543" name="TextBox 37"/>
          <p:cNvSpPr txBox="1">
            <a:spLocks noChangeArrowheads="1"/>
          </p:cNvSpPr>
          <p:nvPr/>
        </p:nvSpPr>
        <p:spPr bwMode="auto">
          <a:xfrm>
            <a:off x="3810000" y="4735513"/>
            <a:ext cx="490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Me</a:t>
            </a:r>
          </a:p>
        </p:txBody>
      </p:sp>
      <p:sp>
        <p:nvSpPr>
          <p:cNvPr id="22544" name="TextBox 38"/>
          <p:cNvSpPr txBox="1">
            <a:spLocks noChangeArrowheads="1"/>
          </p:cNvSpPr>
          <p:nvPr/>
        </p:nvSpPr>
        <p:spPr bwMode="auto">
          <a:xfrm>
            <a:off x="4191000" y="4964113"/>
            <a:ext cx="490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Me</a:t>
            </a:r>
          </a:p>
        </p:txBody>
      </p:sp>
      <p:sp>
        <p:nvSpPr>
          <p:cNvPr id="22545" name="TextBox 39"/>
          <p:cNvSpPr txBox="1">
            <a:spLocks noChangeArrowheads="1"/>
          </p:cNvSpPr>
          <p:nvPr/>
        </p:nvSpPr>
        <p:spPr bwMode="auto">
          <a:xfrm>
            <a:off x="4548188" y="4735513"/>
            <a:ext cx="481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OH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5029200"/>
          </a:xfrm>
        </p:spPr>
        <p:txBody>
          <a:bodyPr>
            <a:noAutofit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Background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Discovery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Why Terpineol?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Joys/Concerns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Fun Facts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Acknowledgements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Outline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001000" cy="4406900"/>
          </a:xfrm>
        </p:spPr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Vector Control: </a:t>
            </a:r>
          </a:p>
          <a:p>
            <a:pPr marL="27432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Fast intercontinental travel and trade has increased the chances of importing nonindigenous insect pests. </a:t>
            </a:r>
          </a:p>
          <a:p>
            <a:pPr marL="27432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Terpineol is used for vector control as an attractant to aid in facilitating the early detection of such pests.</a:t>
            </a:r>
          </a:p>
          <a:p>
            <a:pPr marL="274320" fontAlgn="auto">
              <a:spcAft>
                <a:spcPts val="0"/>
              </a:spcAft>
              <a:defRPr/>
            </a:pPr>
            <a:endParaRPr lang="en-US" dirty="0" smtClean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27432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Joys</a:t>
            </a:r>
            <a:r>
              <a:rPr lang="en-US" sz="5400" dirty="0" smtClean="0"/>
              <a:t>/Concerns</a:t>
            </a:r>
            <a:endParaRPr lang="en-US" sz="540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733800"/>
            <a:ext cx="2524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667000"/>
            <a:ext cx="2895600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exagon 5"/>
          <p:cNvSpPr/>
          <p:nvPr/>
        </p:nvSpPr>
        <p:spPr>
          <a:xfrm rot="16200000">
            <a:off x="4343400" y="4343400"/>
            <a:ext cx="1060450" cy="91440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875213" y="4041775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rot="300000" flipV="1">
            <a:off x="4495800" y="4343400"/>
            <a:ext cx="38100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3625" y="5330825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2700000">
            <a:off x="4795838" y="5754688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7800000">
            <a:off x="4964113" y="5754688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4875213" y="5788025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8" name="TextBox 12"/>
          <p:cNvSpPr txBox="1">
            <a:spLocks noChangeArrowheads="1"/>
          </p:cNvSpPr>
          <p:nvPr/>
        </p:nvSpPr>
        <p:spPr bwMode="auto">
          <a:xfrm>
            <a:off x="4648200" y="3657600"/>
            <a:ext cx="49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Me</a:t>
            </a:r>
          </a:p>
        </p:txBody>
      </p:sp>
      <p:sp>
        <p:nvSpPr>
          <p:cNvPr id="24589" name="TextBox 13"/>
          <p:cNvSpPr txBox="1">
            <a:spLocks noChangeArrowheads="1"/>
          </p:cNvSpPr>
          <p:nvPr/>
        </p:nvSpPr>
        <p:spPr bwMode="auto">
          <a:xfrm>
            <a:off x="4267200" y="5802313"/>
            <a:ext cx="490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Me</a:t>
            </a:r>
          </a:p>
        </p:txBody>
      </p:sp>
      <p:sp>
        <p:nvSpPr>
          <p:cNvPr id="24590" name="TextBox 14"/>
          <p:cNvSpPr txBox="1">
            <a:spLocks noChangeArrowheads="1"/>
          </p:cNvSpPr>
          <p:nvPr/>
        </p:nvSpPr>
        <p:spPr bwMode="auto">
          <a:xfrm>
            <a:off x="4648200" y="6030913"/>
            <a:ext cx="490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Me</a:t>
            </a:r>
          </a:p>
        </p:txBody>
      </p:sp>
      <p:sp>
        <p:nvSpPr>
          <p:cNvPr id="24591" name="TextBox 15"/>
          <p:cNvSpPr txBox="1">
            <a:spLocks noChangeArrowheads="1"/>
          </p:cNvSpPr>
          <p:nvPr/>
        </p:nvSpPr>
        <p:spPr bwMode="auto">
          <a:xfrm>
            <a:off x="5005388" y="5802313"/>
            <a:ext cx="481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OH</a:t>
            </a:r>
          </a:p>
        </p:txBody>
      </p:sp>
      <p:sp>
        <p:nvSpPr>
          <p:cNvPr id="24592" name="TextBox 3"/>
          <p:cNvSpPr txBox="1">
            <a:spLocks noChangeArrowheads="1"/>
          </p:cNvSpPr>
          <p:nvPr/>
        </p:nvSpPr>
        <p:spPr bwMode="auto">
          <a:xfrm>
            <a:off x="631825" y="6016625"/>
            <a:ext cx="2522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(Photo by Mary Ann McDowell)</a:t>
            </a:r>
          </a:p>
        </p:txBody>
      </p:sp>
      <p:sp>
        <p:nvSpPr>
          <p:cNvPr id="24593" name="TextBox 4"/>
          <p:cNvSpPr txBox="1">
            <a:spLocks noChangeArrowheads="1"/>
          </p:cNvSpPr>
          <p:nvPr/>
        </p:nvSpPr>
        <p:spPr bwMode="auto">
          <a:xfrm>
            <a:off x="57150" y="6626225"/>
            <a:ext cx="5154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*Wilson et al., (1989) </a:t>
            </a:r>
            <a:r>
              <a:rPr lang="en-US" sz="1400" i="1">
                <a:latin typeface="Franklin Gothic Medium" pitchFamily="34" charset="0"/>
              </a:rPr>
              <a:t>Use of alpha-terpineol as insect attractant </a:t>
            </a:r>
          </a:p>
        </p:txBody>
      </p:sp>
      <p:sp>
        <p:nvSpPr>
          <p:cNvPr id="24594" name="TextBox 18"/>
          <p:cNvSpPr txBox="1">
            <a:spLocks noChangeArrowheads="1"/>
          </p:cNvSpPr>
          <p:nvPr/>
        </p:nvSpPr>
        <p:spPr bwMode="auto">
          <a:xfrm>
            <a:off x="6553200" y="6400800"/>
            <a:ext cx="2522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(Photo by Mary Ann McDowell)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4876800" cy="4406900"/>
          </a:xfrm>
        </p:spPr>
        <p:txBody>
          <a:bodyPr>
            <a:normAutofit lnSpcReduction="10000"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2400" dirty="0"/>
              <a:t>Potential Anticancer Agent</a:t>
            </a:r>
          </a:p>
          <a:p>
            <a:pPr marL="27432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Terpineol has shown cytotoxicity towards different tumor cell lines, particularly that of small cell lung </a:t>
            </a:r>
            <a:r>
              <a:rPr lang="en-US" dirty="0" smtClean="0"/>
              <a:t>carcinoma.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/>
              <a:t>Smells!</a:t>
            </a:r>
          </a:p>
          <a:p>
            <a:pPr marL="27432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Terpineol does not only account for the sweet smell in some perfumes, but also in some paint ingredients, oils for religious rituals, disinfectants, and </a:t>
            </a:r>
            <a:r>
              <a:rPr lang="en-US" dirty="0" smtClean="0"/>
              <a:t>medicines.</a:t>
            </a:r>
            <a:r>
              <a:rPr lang="en-US" baseline="30000" dirty="0" smtClean="0"/>
              <a:t>2</a:t>
            </a:r>
            <a:endParaRPr lang="en-US" dirty="0"/>
          </a:p>
          <a:p>
            <a:pPr marL="27432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  <a:p>
            <a:pPr marL="27432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Joys</a:t>
            </a:r>
            <a:r>
              <a:rPr lang="en-US" sz="5400" dirty="0" smtClean="0"/>
              <a:t>/Concerns</a:t>
            </a:r>
            <a:endParaRPr lang="en-US" sz="5400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76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3886200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6096000" y="3578225"/>
            <a:ext cx="1817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(Cesar A. Moran, MD)</a:t>
            </a:r>
          </a:p>
        </p:txBody>
      </p:sp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5791200" y="6473825"/>
            <a:ext cx="3338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(Photo retrieved from chemistdirect.com)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0" y="6424613"/>
            <a:ext cx="57800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aseline="30000">
                <a:latin typeface="Franklin Gothic Medium" pitchFamily="34" charset="0"/>
              </a:rPr>
              <a:t>1</a:t>
            </a:r>
            <a:r>
              <a:rPr lang="en-US" sz="1400">
                <a:latin typeface="Franklin Gothic Medium" pitchFamily="34" charset="0"/>
              </a:rPr>
              <a:t>Hassan et al., (2010) Alpha terpineol: a potential anticancer agent</a:t>
            </a:r>
          </a:p>
          <a:p>
            <a:r>
              <a:rPr lang="en-US" sz="1400" baseline="30000">
                <a:latin typeface="Franklin Gothic Medium" pitchFamily="34" charset="0"/>
              </a:rPr>
              <a:t>2</a:t>
            </a:r>
            <a:r>
              <a:rPr lang="en-US" sz="1400">
                <a:latin typeface="Franklin Gothic Medium" pitchFamily="34" charset="0"/>
              </a:rPr>
              <a:t>Nicolaou, K.C. &amp; Montagnon T. (2008) </a:t>
            </a:r>
            <a:r>
              <a:rPr lang="en-US" sz="1400" i="1">
                <a:latin typeface="Franklin Gothic Medium" pitchFamily="34" charset="0"/>
              </a:rPr>
              <a:t>Molecules that changed the world</a:t>
            </a:r>
            <a:endParaRPr lang="en-US" sz="1400">
              <a:latin typeface="Franklin Gothic Medium" pitchFamily="34" charset="0"/>
            </a:endParaRPr>
          </a:p>
          <a:p>
            <a:endParaRPr lang="en-US" sz="140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93863"/>
            <a:ext cx="8636000" cy="2700337"/>
          </a:xfrm>
        </p:spPr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Terpineol can be very irritating to the eyes and mucous membranes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dirty="0" smtClean="0"/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If ingested, terpineol can cause acute hemorrhagic gastritis, which is a significant cause of upper gastrointestinal bleeding.</a:t>
            </a:r>
          </a:p>
          <a:p>
            <a:pPr marL="274320" fontAlgn="auto">
              <a:spcAft>
                <a:spcPts val="0"/>
              </a:spcAft>
              <a:defRPr/>
            </a:pPr>
            <a:endParaRPr lang="en-US" dirty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274320" fontAlgn="auto">
              <a:spcAft>
                <a:spcPts val="0"/>
              </a:spcAft>
              <a:defRPr/>
            </a:pPr>
            <a:endParaRPr lang="en-US" dirty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Joys/</a:t>
            </a:r>
            <a:r>
              <a:rPr lang="en-US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Concerns</a:t>
            </a:r>
            <a:endParaRPr lang="en-US" sz="5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Diamond 5"/>
          <p:cNvSpPr/>
          <p:nvPr/>
        </p:nvSpPr>
        <p:spPr>
          <a:xfrm>
            <a:off x="1485900" y="5257800"/>
            <a:ext cx="889000" cy="82550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1930400" y="4832350"/>
            <a:ext cx="889000" cy="82550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1041400" y="4832350"/>
            <a:ext cx="889000" cy="825500"/>
          </a:xfrm>
          <a:prstGeom prst="diamond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1485900" y="4419600"/>
            <a:ext cx="889000" cy="825500"/>
          </a:xfrm>
          <a:prstGeom prst="diamon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1747838" y="4602163"/>
            <a:ext cx="365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Franklin Gothic Medium" pitchFamily="34" charset="0"/>
              </a:rPr>
              <a:t>2</a:t>
            </a:r>
          </a:p>
        </p:txBody>
      </p: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2192338" y="5014913"/>
            <a:ext cx="365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Franklin Gothic Medium" pitchFamily="34" charset="0"/>
              </a:rPr>
              <a:t>0</a:t>
            </a:r>
          </a:p>
        </p:txBody>
      </p:sp>
      <p:sp>
        <p:nvSpPr>
          <p:cNvPr id="26633" name="TextBox 12"/>
          <p:cNvSpPr txBox="1">
            <a:spLocks noChangeArrowheads="1"/>
          </p:cNvSpPr>
          <p:nvPr/>
        </p:nvSpPr>
        <p:spPr bwMode="auto">
          <a:xfrm>
            <a:off x="1303338" y="5014913"/>
            <a:ext cx="365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Franklin Gothic Medium" pitchFamily="34" charset="0"/>
              </a:rPr>
              <a:t>1</a:t>
            </a:r>
          </a:p>
        </p:txBody>
      </p:sp>
      <p:sp>
        <p:nvSpPr>
          <p:cNvPr id="14" name="Hexagon 13"/>
          <p:cNvSpPr/>
          <p:nvPr/>
        </p:nvSpPr>
        <p:spPr>
          <a:xfrm rot="16200000">
            <a:off x="6858000" y="4495800"/>
            <a:ext cx="1060450" cy="91440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389813" y="4194175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rot="300000" flipV="1">
            <a:off x="7010400" y="4495800"/>
            <a:ext cx="38100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88225" y="5483225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2700000">
            <a:off x="7310438" y="5907088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7800000">
            <a:off x="7478713" y="5907088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7389813" y="5940425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1" name="TextBox 20"/>
          <p:cNvSpPr txBox="1">
            <a:spLocks noChangeArrowheads="1"/>
          </p:cNvSpPr>
          <p:nvPr/>
        </p:nvSpPr>
        <p:spPr bwMode="auto">
          <a:xfrm>
            <a:off x="7162800" y="3810000"/>
            <a:ext cx="49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Me</a:t>
            </a:r>
          </a:p>
        </p:txBody>
      </p:sp>
      <p:sp>
        <p:nvSpPr>
          <p:cNvPr id="26642" name="TextBox 21"/>
          <p:cNvSpPr txBox="1">
            <a:spLocks noChangeArrowheads="1"/>
          </p:cNvSpPr>
          <p:nvPr/>
        </p:nvSpPr>
        <p:spPr bwMode="auto">
          <a:xfrm>
            <a:off x="6781800" y="5954713"/>
            <a:ext cx="490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Me</a:t>
            </a:r>
          </a:p>
        </p:txBody>
      </p:sp>
      <p:sp>
        <p:nvSpPr>
          <p:cNvPr id="26643" name="TextBox 22"/>
          <p:cNvSpPr txBox="1">
            <a:spLocks noChangeArrowheads="1"/>
          </p:cNvSpPr>
          <p:nvPr/>
        </p:nvSpPr>
        <p:spPr bwMode="auto">
          <a:xfrm>
            <a:off x="7086600" y="6183313"/>
            <a:ext cx="490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Me</a:t>
            </a:r>
          </a:p>
        </p:txBody>
      </p:sp>
      <p:sp>
        <p:nvSpPr>
          <p:cNvPr id="26644" name="TextBox 23"/>
          <p:cNvSpPr txBox="1">
            <a:spLocks noChangeArrowheads="1"/>
          </p:cNvSpPr>
          <p:nvPr/>
        </p:nvSpPr>
        <p:spPr bwMode="auto">
          <a:xfrm>
            <a:off x="7519988" y="5954713"/>
            <a:ext cx="481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OH</a:t>
            </a:r>
          </a:p>
        </p:txBody>
      </p:sp>
      <p:pic>
        <p:nvPicPr>
          <p:cNvPr id="266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4725" y="3898900"/>
            <a:ext cx="265747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6" name="TextBox 25"/>
          <p:cNvSpPr txBox="1">
            <a:spLocks noChangeArrowheads="1"/>
          </p:cNvSpPr>
          <p:nvPr/>
        </p:nvSpPr>
        <p:spPr bwMode="auto">
          <a:xfrm>
            <a:off x="131763" y="6016625"/>
            <a:ext cx="3703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(Santa Cruz Biotechnology: Terpineol Hazards)</a:t>
            </a:r>
          </a:p>
        </p:txBody>
      </p:sp>
      <p:sp>
        <p:nvSpPr>
          <p:cNvPr id="26647" name="TextBox 4"/>
          <p:cNvSpPr txBox="1">
            <a:spLocks noChangeArrowheads="1"/>
          </p:cNvSpPr>
          <p:nvPr/>
        </p:nvSpPr>
        <p:spPr bwMode="auto">
          <a:xfrm>
            <a:off x="0" y="6629400"/>
            <a:ext cx="4945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*U.S. Department of Labor, Chemical Sampling Info: Terpineol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6705600" cy="4910137"/>
          </a:xfrm>
        </p:spPr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en-US" dirty="0"/>
              <a:t>Terpineol has been reported to increase the absorption of lipid-soluble substances through the skin</a:t>
            </a:r>
            <a:r>
              <a:rPr lang="en-US" dirty="0" smtClean="0"/>
              <a:t>.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/>
              <a:t>It has also been shown to induce a dose-dependent blockade of the compound action potentials in peripheral nerves of rats. </a:t>
            </a:r>
            <a:endParaRPr lang="en-US" dirty="0" smtClean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/>
              <a:t>Since it is a main constituent in most essential oils, commonly used in aromatherapy massages, it is important to understand </a:t>
            </a:r>
            <a:r>
              <a:rPr lang="en-US" dirty="0" smtClean="0"/>
              <a:t>its </a:t>
            </a:r>
            <a:r>
              <a:rPr lang="en-US" dirty="0"/>
              <a:t>physiological effects and its potential for accidental intoxication. 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Joys/</a:t>
            </a:r>
            <a:r>
              <a:rPr lang="en-US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Concerns</a:t>
            </a:r>
            <a:endParaRPr lang="en-US" sz="5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Diamond 4"/>
          <p:cNvSpPr/>
          <p:nvPr/>
        </p:nvSpPr>
        <p:spPr>
          <a:xfrm>
            <a:off x="7302500" y="3048000"/>
            <a:ext cx="889000" cy="82550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7747000" y="2622550"/>
            <a:ext cx="889000" cy="82550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6858000" y="2622550"/>
            <a:ext cx="889000" cy="825500"/>
          </a:xfrm>
          <a:prstGeom prst="diamond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7302500" y="2209800"/>
            <a:ext cx="889000" cy="825500"/>
          </a:xfrm>
          <a:prstGeom prst="diamon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7564438" y="2392363"/>
            <a:ext cx="365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Franklin Gothic Medium" pitchFamily="34" charset="0"/>
              </a:rPr>
              <a:t>2</a:t>
            </a: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8008938" y="2805113"/>
            <a:ext cx="365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Franklin Gothic Medium" pitchFamily="34" charset="0"/>
              </a:rPr>
              <a:t>0</a:t>
            </a:r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7119938" y="2805113"/>
            <a:ext cx="365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Franklin Gothic Medium" pitchFamily="34" charset="0"/>
              </a:rPr>
              <a:t>1</a:t>
            </a:r>
          </a:p>
        </p:txBody>
      </p:sp>
      <p:sp>
        <p:nvSpPr>
          <p:cNvPr id="27658" name="TextBox 11"/>
          <p:cNvSpPr txBox="1">
            <a:spLocks noChangeArrowheads="1"/>
          </p:cNvSpPr>
          <p:nvPr/>
        </p:nvSpPr>
        <p:spPr bwMode="auto">
          <a:xfrm>
            <a:off x="6867525" y="3810000"/>
            <a:ext cx="2809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Santa Cruz Biotechnology: Terpineol Hazards</a:t>
            </a:r>
          </a:p>
        </p:txBody>
      </p:sp>
      <p:sp>
        <p:nvSpPr>
          <p:cNvPr id="27659" name="TextBox 2"/>
          <p:cNvSpPr txBox="1">
            <a:spLocks noChangeArrowheads="1"/>
          </p:cNvSpPr>
          <p:nvPr/>
        </p:nvSpPr>
        <p:spPr bwMode="auto">
          <a:xfrm>
            <a:off x="-76200" y="6626225"/>
            <a:ext cx="7764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*Moreira et al. (2001) Effects of terpineol on the compound action potential of the rat sciatic nerve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5029200"/>
          </a:xfrm>
        </p:spPr>
        <p:txBody>
          <a:bodyPr>
            <a:noAutofit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Background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Discovery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Why Terpineol?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Joys/Concerns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Fun Facts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Acknowledgements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Outline</a:t>
            </a:r>
            <a:endParaRPr lang="en-US" sz="5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833937"/>
          </a:xfrm>
        </p:spPr>
        <p:txBody>
          <a:bodyPr>
            <a:normAutofit lnSpcReduction="10000"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Originating in Mesopotamia and Egypt, ancient cultures have been combining chemical compounds to mix fragrances for thousands of years.</a:t>
            </a:r>
            <a:r>
              <a:rPr lang="en-US" sz="2400" baseline="30000" dirty="0"/>
              <a:t> </a:t>
            </a:r>
            <a:r>
              <a:rPr lang="en-US" sz="2400" baseline="30000" dirty="0" smtClean="0"/>
              <a:t>1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dirty="0" smtClean="0"/>
              <a:t> 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dirty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dirty="0" smtClean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dirty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dirty="0" smtClean="0"/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dirty="0" smtClean="0"/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A study by Keller et al. published in BMC Neuroscience showed that men can smell terpineol better than women.</a:t>
            </a:r>
            <a:r>
              <a:rPr lang="en-US" sz="2400" baseline="30000" dirty="0"/>
              <a:t> 2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Fun Facts</a:t>
            </a:r>
            <a:endParaRPr lang="en-US" sz="5400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927350"/>
            <a:ext cx="299243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96838" y="6400800"/>
            <a:ext cx="68707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aseline="30000">
                <a:latin typeface="Franklin Gothic Medium" pitchFamily="34" charset="0"/>
              </a:rPr>
              <a:t>1</a:t>
            </a:r>
            <a:r>
              <a:rPr lang="en-US" sz="1400">
                <a:latin typeface="Franklin Gothic Medium" pitchFamily="34" charset="0"/>
              </a:rPr>
              <a:t>Ferreira, A. &amp; Byl, Sheila Ann. (2012) </a:t>
            </a:r>
            <a:r>
              <a:rPr lang="en-US" sz="1400" i="1">
                <a:latin typeface="Franklin Gothic Medium" pitchFamily="34" charset="0"/>
              </a:rPr>
              <a:t>The essence and use of perfume in ancient Egypt</a:t>
            </a:r>
          </a:p>
          <a:p>
            <a:r>
              <a:rPr lang="en-US" sz="1400" baseline="30000">
                <a:latin typeface="Franklin Gothic Medium" pitchFamily="34" charset="0"/>
              </a:rPr>
              <a:t>2</a:t>
            </a:r>
            <a:r>
              <a:rPr lang="en-US" sz="1400">
                <a:latin typeface="Franklin Gothic Medium" pitchFamily="34" charset="0"/>
              </a:rPr>
              <a:t>Keller et al. (2012) </a:t>
            </a:r>
            <a:r>
              <a:rPr lang="en-US" sz="1400" i="1">
                <a:latin typeface="Franklin Gothic Medium" pitchFamily="34" charset="0"/>
              </a:rPr>
              <a:t>An olfactory demography of a diverse metropolitan population</a:t>
            </a:r>
          </a:p>
          <a:p>
            <a:endParaRPr lang="en-US" sz="1400">
              <a:latin typeface="Franklin Gothic Medium" pitchFamily="34" charset="0"/>
            </a:endParaRP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3243263" y="4800600"/>
            <a:ext cx="2776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(The Metropolitan Museum of Art)</a:t>
            </a: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3622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1968500"/>
            <a:ext cx="31369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7089775" y="5330825"/>
            <a:ext cx="1292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(guerlain.com)</a:t>
            </a:r>
          </a:p>
        </p:txBody>
      </p:sp>
      <p:sp>
        <p:nvSpPr>
          <p:cNvPr id="29705" name="TextBox 9"/>
          <p:cNvSpPr txBox="1">
            <a:spLocks noChangeArrowheads="1"/>
          </p:cNvSpPr>
          <p:nvPr/>
        </p:nvSpPr>
        <p:spPr bwMode="auto">
          <a:xfrm>
            <a:off x="1041400" y="4953000"/>
            <a:ext cx="1181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(chanel.com)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5029200"/>
          </a:xfrm>
        </p:spPr>
        <p:txBody>
          <a:bodyPr>
            <a:noAutofit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Background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Discovery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Why Terpineol?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Joys/Concerns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Fun Facts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Acknowledgements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Outline</a:t>
            </a:r>
            <a:endParaRPr lang="en-US" sz="5400" dirty="0"/>
          </a:p>
        </p:txBody>
      </p:sp>
      <p:sp>
        <p:nvSpPr>
          <p:cNvPr id="30723" name="AutoShape 2" descr="https://mail.google.com/mail/u/0/?ui=2&amp;ik=1ba40675ae&amp;view=fimg&amp;th=14d2742451d80d42&amp;attid=0.5&amp;disp=emb&amp;attbid=ANGjdJ-EWAFgVQ5OS_tksnmn6RJza-8V3HenDTo-_4MwESWytyL1-GM3hYeA7gJxwRTY5IWZDw9ph7MyHT6UQzWY2uvTSJSfVI7yeQbIMZYgJL2-HJBKv0aOUNPvljc&amp;sz=w280-h368&amp;ats=1430882771170&amp;rm=14d2742451d80d42&amp;zw&amp;atsh=1"/>
          <p:cNvSpPr>
            <a:spLocks noChangeAspect="1" noChangeArrowheads="1"/>
          </p:cNvSpPr>
          <p:nvPr/>
        </p:nvSpPr>
        <p:spPr bwMode="auto">
          <a:xfrm>
            <a:off x="155575" y="-838200"/>
            <a:ext cx="1333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910137"/>
          </a:xfrm>
        </p:spPr>
        <p:txBody>
          <a:bodyPr>
            <a:normAutofit fontScale="92500" lnSpcReduction="10000"/>
          </a:bodyPr>
          <a:lstStyle/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 smtClean="0"/>
              <a:t>Special Thanks to…</a:t>
            </a:r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 smtClean="0"/>
              <a:t>Dr. Spain</a:t>
            </a:r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 smtClean="0"/>
              <a:t>Dr. Johnson</a:t>
            </a:r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 smtClean="0"/>
              <a:t>Dr. Hall</a:t>
            </a:r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 smtClean="0"/>
              <a:t>Dr. Protas</a:t>
            </a:r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 smtClean="0"/>
              <a:t>Dr. Sevigny</a:t>
            </a:r>
          </a:p>
          <a:p>
            <a:pPr marL="4572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 smtClean="0"/>
              <a:t>BIO 2990 – Research Methodology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Acknowledgments</a:t>
            </a:r>
            <a:endParaRPr lang="en-US" sz="5400" dirty="0"/>
          </a:p>
        </p:txBody>
      </p:sp>
      <p:pic>
        <p:nvPicPr>
          <p:cNvPr id="31747" name="officeArt ob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0775" y="2209800"/>
            <a:ext cx="19812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5029200"/>
          </a:xfrm>
        </p:spPr>
        <p:txBody>
          <a:bodyPr>
            <a:noAutofit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Background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Discovery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Why Terpineol?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Joys/Concerns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Fun Facts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Acknowledgements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Outline</a:t>
            </a:r>
            <a:endParaRPr 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5029200"/>
          </a:xfrm>
        </p:spPr>
        <p:txBody>
          <a:bodyPr>
            <a:noAutofit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Background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Discovery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Why Terpineol?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Joys/Concerns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Fun Facts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Acknowledgements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Outline</a:t>
            </a:r>
            <a:endParaRPr lang="en-US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9263"/>
            <a:ext cx="3962400" cy="4406900"/>
          </a:xfrm>
        </p:spPr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Pine resins are distilled into mainly turpentine and rosin.</a:t>
            </a:r>
            <a:r>
              <a:rPr lang="en-US" baseline="30000" dirty="0" smtClean="0"/>
              <a:t>1</a:t>
            </a:r>
            <a:endParaRPr lang="en-US" dirty="0"/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Turpentine is a pungent oil that is primarily composed of a series of volatile terpenes.</a:t>
            </a:r>
            <a:r>
              <a:rPr lang="en-US" baseline="30000" dirty="0" smtClean="0"/>
              <a:t>1</a:t>
            </a:r>
            <a:endParaRPr lang="en-US" dirty="0"/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Terpenes are made of isoprene units, which, “second to methane, are the most common volatile organic compounds found in the atmosphere.”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Background</a:t>
            </a:r>
            <a:endParaRPr lang="en-US" sz="5400" dirty="0"/>
          </a:p>
        </p:txBody>
      </p:sp>
      <p:pic>
        <p:nvPicPr>
          <p:cNvPr id="5" name="Picture 10" descr="http://conifersociety.org/wp-content/uploads/1280px-Abies_balsamea_cones_Niapiskau_02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198668" cy="2132445"/>
          </a:xfrm>
          <a:prstGeom prst="hexagon">
            <a:avLst/>
          </a:prstGeom>
          <a:noFill/>
          <a:extLst>
            <a:ext uri="{909E8E84-426E-40DD-AFC4-6F175D3DCCD1}"/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2650" y="28384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82550" y="6335713"/>
            <a:ext cx="89090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aseline="30000">
                <a:latin typeface="Franklin Gothic Medium" pitchFamily="34" charset="0"/>
              </a:rPr>
              <a:t>1</a:t>
            </a:r>
            <a:r>
              <a:rPr lang="en-US" sz="1600">
                <a:latin typeface="Franklin Gothic Medium" pitchFamily="34" charset="0"/>
              </a:rPr>
              <a:t>Nicolaou, K.C. &amp; Montagnon T. (2008) </a:t>
            </a:r>
            <a:r>
              <a:rPr lang="en-US" sz="1600" i="1">
                <a:latin typeface="Franklin Gothic Medium" pitchFamily="34" charset="0"/>
              </a:rPr>
              <a:t>Molecules that changed the world </a:t>
            </a:r>
          </a:p>
          <a:p>
            <a:r>
              <a:rPr lang="en-US" sz="1600" baseline="30000">
                <a:latin typeface="Franklin Gothic Medium" pitchFamily="34" charset="0"/>
              </a:rPr>
              <a:t>2</a:t>
            </a:r>
            <a:r>
              <a:rPr lang="en-US" sz="1600">
                <a:latin typeface="Franklin Gothic Medium" pitchFamily="34" charset="0"/>
              </a:rPr>
              <a:t>UC Davis ChemWiki: Terpenes</a:t>
            </a:r>
          </a:p>
        </p:txBody>
      </p:sp>
      <p:sp>
        <p:nvSpPr>
          <p:cNvPr id="18" name="Hexagon 17"/>
          <p:cNvSpPr/>
          <p:nvPr/>
        </p:nvSpPr>
        <p:spPr>
          <a:xfrm rot="16200000">
            <a:off x="4267200" y="4191000"/>
            <a:ext cx="1060450" cy="91440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799013" y="3889375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rot="300000" flipV="1">
            <a:off x="4419600" y="4191000"/>
            <a:ext cx="38100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97425" y="5178425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2700000">
            <a:off x="4719638" y="5602288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7800000">
            <a:off x="4887913" y="5602288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4799013" y="5635625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TextBox 24"/>
          <p:cNvSpPr txBox="1">
            <a:spLocks noChangeArrowheads="1"/>
          </p:cNvSpPr>
          <p:nvPr/>
        </p:nvSpPr>
        <p:spPr bwMode="auto">
          <a:xfrm>
            <a:off x="4572000" y="3505200"/>
            <a:ext cx="49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Me</a:t>
            </a:r>
          </a:p>
        </p:txBody>
      </p:sp>
      <p:sp>
        <p:nvSpPr>
          <p:cNvPr id="16398" name="TextBox 25"/>
          <p:cNvSpPr txBox="1">
            <a:spLocks noChangeArrowheads="1"/>
          </p:cNvSpPr>
          <p:nvPr/>
        </p:nvSpPr>
        <p:spPr bwMode="auto">
          <a:xfrm>
            <a:off x="4191000" y="5649913"/>
            <a:ext cx="490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Me</a:t>
            </a:r>
          </a:p>
        </p:txBody>
      </p:sp>
      <p:sp>
        <p:nvSpPr>
          <p:cNvPr id="16399" name="TextBox 26"/>
          <p:cNvSpPr txBox="1">
            <a:spLocks noChangeArrowheads="1"/>
          </p:cNvSpPr>
          <p:nvPr/>
        </p:nvSpPr>
        <p:spPr bwMode="auto">
          <a:xfrm>
            <a:off x="4572000" y="5878513"/>
            <a:ext cx="490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Me</a:t>
            </a:r>
          </a:p>
        </p:txBody>
      </p:sp>
      <p:sp>
        <p:nvSpPr>
          <p:cNvPr id="16400" name="TextBox 27"/>
          <p:cNvSpPr txBox="1">
            <a:spLocks noChangeArrowheads="1"/>
          </p:cNvSpPr>
          <p:nvPr/>
        </p:nvSpPr>
        <p:spPr bwMode="auto">
          <a:xfrm>
            <a:off x="4929188" y="5649913"/>
            <a:ext cx="481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OH</a:t>
            </a:r>
          </a:p>
        </p:txBody>
      </p:sp>
      <p:sp>
        <p:nvSpPr>
          <p:cNvPr id="16401" name="TextBox 28"/>
          <p:cNvSpPr txBox="1">
            <a:spLocks noChangeArrowheads="1"/>
          </p:cNvSpPr>
          <p:nvPr/>
        </p:nvSpPr>
        <p:spPr bwMode="auto">
          <a:xfrm>
            <a:off x="5741988" y="3730625"/>
            <a:ext cx="1573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(Photo by Cephas)</a:t>
            </a:r>
          </a:p>
        </p:txBody>
      </p:sp>
      <p:sp>
        <p:nvSpPr>
          <p:cNvPr id="16402" name="TextBox 29"/>
          <p:cNvSpPr txBox="1">
            <a:spLocks noChangeArrowheads="1"/>
          </p:cNvSpPr>
          <p:nvPr/>
        </p:nvSpPr>
        <p:spPr bwMode="auto">
          <a:xfrm>
            <a:off x="6248400" y="6096000"/>
            <a:ext cx="2805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(Photo retrieved from chanel.com)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1404937"/>
          </a:xfrm>
        </p:spPr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en-US" dirty="0"/>
              <a:t>“Monoterpenes (C</a:t>
            </a:r>
            <a:r>
              <a:rPr lang="en-US" sz="1000" dirty="0"/>
              <a:t>10 </a:t>
            </a:r>
            <a:r>
              <a:rPr lang="en-US" dirty="0"/>
              <a:t>terpenes), such as Terpineol, are unsaturated light oils, generally with heavy scents, that have been used since time immemorial as ingredients, medicines, materials for religious rituals, and perfumes.”</a:t>
            </a:r>
            <a:endParaRPr lang="en-US" sz="2400" dirty="0"/>
          </a:p>
          <a:p>
            <a:pPr marL="27432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/>
              <a:t>Background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0" y="2438400"/>
            <a:ext cx="37528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2550" y="3276600"/>
            <a:ext cx="344487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638425" y="4800600"/>
            <a:ext cx="6858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/>
          <a:srcRect t="61342" r="79509" b="13194"/>
          <a:stretch>
            <a:fillRect/>
          </a:stretch>
        </p:blipFill>
        <p:spPr bwMode="auto">
          <a:xfrm>
            <a:off x="381000" y="3394075"/>
            <a:ext cx="1452563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803400" y="4727575"/>
            <a:ext cx="823913" cy="760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03400" y="4727575"/>
            <a:ext cx="835025" cy="149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275" y="4953000"/>
            <a:ext cx="11445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3362325" y="6626225"/>
            <a:ext cx="601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aseline="30000">
                <a:latin typeface="Franklin Gothic Medium" pitchFamily="34" charset="0"/>
              </a:rPr>
              <a:t>*</a:t>
            </a:r>
            <a:r>
              <a:rPr lang="en-US" sz="1400">
                <a:latin typeface="Franklin Gothic Medium" pitchFamily="34" charset="0"/>
              </a:rPr>
              <a:t>Nicolaou, K.C. &amp; Montagnon T. (2008) </a:t>
            </a:r>
            <a:r>
              <a:rPr lang="en-US" sz="1400" i="1">
                <a:latin typeface="Franklin Gothic Medium" pitchFamily="34" charset="0"/>
              </a:rPr>
              <a:t>Molecules that changed the world</a:t>
            </a:r>
            <a:endParaRPr lang="en-US" sz="1400">
              <a:latin typeface="Franklin Gothic Medium" pitchFamily="34" charset="0"/>
            </a:endParaRPr>
          </a:p>
        </p:txBody>
      </p:sp>
      <p:sp>
        <p:nvSpPr>
          <p:cNvPr id="17419" name="TextBox 4"/>
          <p:cNvSpPr txBox="1">
            <a:spLocks noChangeArrowheads="1"/>
          </p:cNvSpPr>
          <p:nvPr/>
        </p:nvSpPr>
        <p:spPr bwMode="auto">
          <a:xfrm>
            <a:off x="2667000" y="5788025"/>
            <a:ext cx="342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(Photo retrieved from keenpharmacy.com)</a:t>
            </a:r>
          </a:p>
        </p:txBody>
      </p:sp>
      <p:sp>
        <p:nvSpPr>
          <p:cNvPr id="17420" name="TextBox 7"/>
          <p:cNvSpPr txBox="1">
            <a:spLocks noChangeArrowheads="1"/>
          </p:cNvSpPr>
          <p:nvPr/>
        </p:nvSpPr>
        <p:spPr bwMode="auto">
          <a:xfrm>
            <a:off x="-111125" y="6550025"/>
            <a:ext cx="3417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(Photo retrieved from pharmacylocal.com)</a:t>
            </a:r>
          </a:p>
        </p:txBody>
      </p:sp>
      <p:sp>
        <p:nvSpPr>
          <p:cNvPr id="17421" name="TextBox 8"/>
          <p:cNvSpPr txBox="1">
            <a:spLocks noChangeArrowheads="1"/>
          </p:cNvSpPr>
          <p:nvPr/>
        </p:nvSpPr>
        <p:spPr bwMode="auto">
          <a:xfrm>
            <a:off x="6107113" y="6070600"/>
            <a:ext cx="2914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(Photo retrieved from guerlain.com)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5029200"/>
          </a:xfrm>
        </p:spPr>
        <p:txBody>
          <a:bodyPr>
            <a:noAutofit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Background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Discovery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Why Terpineol?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Joys/Concerns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Fun Facts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Acknowledgements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Outline</a:t>
            </a:r>
            <a:endParaRPr lang="en-US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5724525" cy="4986337"/>
          </a:xfrm>
        </p:spPr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Terpineol was discovered in 1904 by William Henry Perkin, Jr at Owens College, Manchester in England.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 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Perkin set out to synthesize and confirm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the structure of numerous terpenes.  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 Using the Grignard reaction, he was 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able to determine the structures of 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several related terpenes, including 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Terpineol.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Discovery</a:t>
            </a:r>
            <a:endParaRPr lang="en-US" sz="5400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9213" y="1828800"/>
            <a:ext cx="2363787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267200"/>
            <a:ext cx="22098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76200" y="6626225"/>
            <a:ext cx="883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aseline="30000">
                <a:latin typeface="Franklin Gothic Medium" pitchFamily="34" charset="0"/>
              </a:rPr>
              <a:t>*</a:t>
            </a:r>
            <a:r>
              <a:rPr lang="en-US" sz="1400">
                <a:latin typeface="Franklin Gothic Medium" pitchFamily="34" charset="0"/>
              </a:rPr>
              <a:t>Nicolaou, K.C. &amp; Montagnon T. (2008) </a:t>
            </a:r>
            <a:r>
              <a:rPr lang="en-US" sz="1400" i="1">
                <a:latin typeface="Franklin Gothic Medium" pitchFamily="34" charset="0"/>
              </a:rPr>
              <a:t>Molecules that changed the world</a:t>
            </a:r>
            <a:endParaRPr lang="en-US" sz="1400">
              <a:latin typeface="Franklin Gothic Medium" pitchFamily="34" charset="0"/>
            </a:endParaRPr>
          </a:p>
        </p:txBody>
      </p:sp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6705600" y="5105400"/>
            <a:ext cx="2209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© Science Museum / Science &amp; Society Picture Library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5867400" cy="4406900"/>
          </a:xfrm>
        </p:spPr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Perkin’s synthetic achievement was far ahead of his time.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It was not fully appreciated until the late 1900s, when the vast number of terpenoids and their important roles in our lives became apparent. 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“Examples of this ubiquitous class of natural products include all the steroids, many vitamins, and miscellaneous compounds such as the anticancer agent Taxol®.”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/>
              <a:t>Discovery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36713"/>
            <a:ext cx="2433638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" y="6626225"/>
            <a:ext cx="594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aseline="30000">
                <a:latin typeface="Franklin Gothic Medium" pitchFamily="34" charset="0"/>
              </a:rPr>
              <a:t>*</a:t>
            </a:r>
            <a:r>
              <a:rPr lang="en-US" sz="1400">
                <a:latin typeface="Franklin Gothic Medium" pitchFamily="34" charset="0"/>
              </a:rPr>
              <a:t>Nicolaou, K.C. &amp; Montagnon T. (2008) </a:t>
            </a:r>
            <a:r>
              <a:rPr lang="en-US" sz="1400" i="1">
                <a:latin typeface="Franklin Gothic Medium" pitchFamily="34" charset="0"/>
              </a:rPr>
              <a:t>Molecules that changed the world</a:t>
            </a:r>
            <a:endParaRPr lang="en-US" sz="1400">
              <a:latin typeface="Franklin Gothic Medium" pitchFamily="34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6324600" y="6400800"/>
            <a:ext cx="2590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Franklin Gothic Medium" pitchFamily="34" charset="0"/>
              </a:rPr>
              <a:t>©2004 Florida State University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5029200"/>
          </a:xfrm>
        </p:spPr>
        <p:txBody>
          <a:bodyPr>
            <a:noAutofit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Background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Discovery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Why Terpineol?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Joys/Concerns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Fun Facts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4400" dirty="0" smtClean="0"/>
              <a:t>Acknowledgements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Outline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2716</TotalTime>
  <Words>745</Words>
  <Application>Microsoft Office PowerPoint</Application>
  <PresentationFormat>On-screen Show (4:3)</PresentationFormat>
  <Paragraphs>148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Franklin Gothic Medium</vt:lpstr>
      <vt:lpstr>Arial</vt:lpstr>
      <vt:lpstr>Wingdings 2</vt:lpstr>
      <vt:lpstr>Wingdings</vt:lpstr>
      <vt:lpstr>Calibri</vt:lpstr>
      <vt:lpstr>Latha</vt:lpstr>
      <vt:lpstr>Grid</vt:lpstr>
      <vt:lpstr>Grid</vt:lpstr>
      <vt:lpstr>Grid</vt:lpstr>
      <vt:lpstr>Grid</vt:lpstr>
      <vt:lpstr>Grid</vt:lpstr>
      <vt:lpstr>Grid</vt:lpstr>
      <vt:lpstr>Grid</vt:lpstr>
      <vt:lpstr>TERPINEOL THE SMELL GOOD MOLECULE</vt:lpstr>
      <vt:lpstr>OUTLINE</vt:lpstr>
      <vt:lpstr>OUTLINE</vt:lpstr>
      <vt:lpstr>BACKGROUND</vt:lpstr>
      <vt:lpstr>BACKGROUND</vt:lpstr>
      <vt:lpstr>OUTLINE</vt:lpstr>
      <vt:lpstr>DISCOVERY</vt:lpstr>
      <vt:lpstr>DISCOVERY</vt:lpstr>
      <vt:lpstr>OUTLINE</vt:lpstr>
      <vt:lpstr>WHY TERPINEOL?</vt:lpstr>
      <vt:lpstr>OUTLINE</vt:lpstr>
      <vt:lpstr>Slide 12</vt:lpstr>
      <vt:lpstr>Slide 13</vt:lpstr>
      <vt:lpstr>Slide 14</vt:lpstr>
      <vt:lpstr>Slide 15</vt:lpstr>
      <vt:lpstr>OUTLINE</vt:lpstr>
      <vt:lpstr>FUN FACTS</vt:lpstr>
      <vt:lpstr>OUTLINE</vt:lpstr>
      <vt:lpstr>ACKNOWLEDGMENTS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Terpineol</dc:title>
  <dc:creator>Nicole McIntosh</dc:creator>
  <cp:lastModifiedBy>TylerJ</cp:lastModifiedBy>
  <cp:revision>92</cp:revision>
  <dcterms:created xsi:type="dcterms:W3CDTF">2015-05-01T01:08:09Z</dcterms:created>
  <dcterms:modified xsi:type="dcterms:W3CDTF">2017-04-21T05:58:41Z</dcterms:modified>
</cp:coreProperties>
</file>