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13" r:id="rId2"/>
    <p:sldId id="384" r:id="rId3"/>
    <p:sldId id="414" r:id="rId4"/>
    <p:sldId id="400" r:id="rId5"/>
    <p:sldId id="404" r:id="rId6"/>
    <p:sldId id="415" r:id="rId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F275EE5-34DF-A3ED-8618-6C0B0A2539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EB1787F-59C1-99A2-ADFD-E4C27D19889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2826CA8-E560-A209-8AC4-D3F66DF7C36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83F1B8A-6418-474A-6A2D-228007D973E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1B953680-B897-E266-DE3D-8B205B933A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9FB42490-FF68-E638-5734-70C7485AC6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1BEC3E8C-9104-4B1A-A94A-166F19474C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1758B8-3117-D3B1-A4F2-8204AD354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5886F0-535B-ADBA-EABD-726E2AC07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1E3D1B-8BEA-8695-AB28-577CE6833E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7E627-F84A-43EB-9497-354871E83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16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421749-6C61-73A1-5B55-DA048B308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89CD5A-504D-4A43-BCFA-8A6361DBF3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A13AF2-B34E-F492-6199-19447EF83F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D4157-59EF-43D3-B284-533E9ECEA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53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1A13AF-70A5-80E0-52CB-70206995F8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0C85D7-7DFE-DD09-B553-EBCDC3A94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C52C32-E652-DB91-6764-BC03E323E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2A42F-0633-47F8-B1CC-F95FF4311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95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020CEE-E7C2-2359-6314-AD43BE39BD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5E0688-97FC-9D78-4E9C-A9236627BD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714F1-B74A-9269-C756-88DFC5225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9FEE7-1281-4ECB-B238-3B41B98C3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47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440AF8-7CB3-0554-D056-090CCF4381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BB3BB3-1BB0-4FE3-438D-236E42974A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5E9A82-25C4-3B7D-A3EA-BA689189A7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7BB82-33DD-4F56-A757-B571CC3269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36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90FFA8-4404-8A39-0FF2-E36571E040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AD8E79-5170-0DB2-ED4F-57A22D886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F886DF-0490-2E62-82CA-85350AA77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02E3E-2DFB-43C4-8A18-332CF0CCBA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58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88EED0-EC42-B8FA-C8CB-87299A307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A3F1C-3E3D-9BF4-6E2C-E0AFF9B41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01BE9A-3695-2A9B-C993-194EA8AD2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28F2-B9D4-4F03-978C-DA3D8C0483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28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B435C4-9A00-DA1C-C29E-9517EAD83E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F82F280-C62E-4982-7F2A-B4A25534AA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9505B8F-3CCD-19B5-9616-35D5AB9CDB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90B3F-4EAB-4A62-B0A5-2B2F10EFA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22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FAB818-3C02-673F-D629-34476698C5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6669C9-1450-42DB-B06D-B1A94B4E18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74005E-BBAA-8108-9E81-C61FF93EA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77CAE-48CE-4D98-A612-1E15819E5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70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491E0A-A310-9BAE-61BB-1B27776312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ED9FAE-08C8-4B91-324F-7212AB904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A16613-5F0B-9DA1-20E9-56400F8AD9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FD43D-1140-489A-8743-61604CC5B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53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F9CAE5-9678-280F-9703-526AC8481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EBDCD6-D98C-112E-6315-09A1B1012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E70D45-BB22-62A1-7E48-3056C75E3A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6E772-EEBB-4D98-8804-6B1016C50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53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E9E598-8AB0-D5EC-3F5F-439572637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7CB501-4B93-652D-8199-BC8EA7FFAD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D11BC-2E30-9188-8851-EC94B6AD3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B47A6-88BF-480D-96BD-7C74130FC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50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6BC7E1-C01E-05A6-5809-FD3286B3A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76F229-8605-45F1-C680-9B1091821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7D8C043-CD6C-0B67-035A-F3E2331549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F2971A7-DE8D-FD37-BDDF-7D2537BF13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7847CA-FF62-8E3B-46B2-168EE58DE1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C90BEF0-C42F-4A2A-8643-03BC314965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com/url?sa=i&amp;rct=j&amp;q=&amp;esrc=s&amp;source=images&amp;cd=&amp;ved=0CAcQjRw&amp;url=http%3A%2F%2Fsittard365.com%2F149365-willow-tree-stadspark%2F&amp;ei=0YLUVI3uAor2oAS-6oHADw&amp;bvm=bv.85464276,d.cGU&amp;psig=AFQjCNFtxw0pFwottZazxwLG0YnAK87Lhg&amp;ust=1423299661766321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en.wikipedia.org/wiki/Aspir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17BBFFC-71FA-93BE-BC04-97F406F0EB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A0BC2F1-E7EC-1B2C-0F19-17D5BB17C72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86868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Orientation: (15 min)				</a:t>
            </a:r>
            <a:r>
              <a:rPr lang="en-US" altLang="en-US" sz="2000" b="1">
                <a:solidFill>
                  <a:schemeClr val="bg2"/>
                </a:solidFill>
              </a:rPr>
              <a:t>CONSULTANTS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solidFill>
                  <a:schemeClr val="bg2"/>
                </a:solidFill>
              </a:rPr>
              <a:t>Syllabus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solidFill>
                  <a:schemeClr val="bg2"/>
                </a:solidFill>
              </a:rPr>
              <a:t>Assignments 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Introduction to Marine Natural Products Chemistry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chemeClr val="bg2"/>
                </a:solidFill>
              </a:rPr>
              <a:t>                                     &amp; Chemical Biology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Turbo extraction of your sponge		</a:t>
            </a:r>
            <a:r>
              <a:rPr lang="en-US" altLang="en-US" sz="2000" b="1">
                <a:solidFill>
                  <a:schemeClr val="bg2"/>
                </a:solidFill>
              </a:rPr>
              <a:t>CONSULTANTS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>
                <a:solidFill>
                  <a:schemeClr val="bg2"/>
                </a:solidFill>
              </a:rPr>
              <a:t>Break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Short course in: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solidFill>
                  <a:schemeClr val="bg2"/>
                </a:solidFill>
              </a:rPr>
              <a:t>A) Organic Chemistry, B) Polar vs Non polar Chemistry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solidFill>
                  <a:schemeClr val="bg2"/>
                </a:solidFill>
              </a:rPr>
              <a:t>B) Drawing BioOrganic &amp; Medicinal Chemistry - </a:t>
            </a:r>
            <a:r>
              <a:rPr lang="en-US" altLang="en-US" sz="1800" i="1">
                <a:solidFill>
                  <a:schemeClr val="bg2"/>
                </a:solidFill>
              </a:rPr>
              <a:t>Molecular structures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i="1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Mini power point tutorial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800">
              <a:solidFill>
                <a:schemeClr val="bg2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80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Adjourn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CBCA653-7887-9EAA-DE26-728E792B1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Break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14A96B3-C648-6A20-F000-9D6D789C3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5 min. intermission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CD24AD4-D274-0FB8-E2ED-0C030F9D81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ADBC254-F8AA-98FA-C9B2-9C10C89F9F9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86868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Orientation: (15 min)					</a:t>
            </a:r>
            <a:r>
              <a:rPr lang="en-US" altLang="en-US" sz="2000" b="1">
                <a:solidFill>
                  <a:schemeClr val="bg2"/>
                </a:solidFill>
              </a:rPr>
              <a:t>CONSULTANTS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solidFill>
                  <a:schemeClr val="bg2"/>
                </a:solidFill>
              </a:rPr>
              <a:t>Syllabus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solidFill>
                  <a:schemeClr val="bg2"/>
                </a:solidFill>
              </a:rPr>
              <a:t>Assignments 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Introduction to Marine Natural Products Chemistry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chemeClr val="bg2"/>
                </a:solidFill>
              </a:rPr>
              <a:t>                                     &amp; Chemical Biology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Turbo extraction of your sponge			</a:t>
            </a:r>
            <a:r>
              <a:rPr lang="en-US" altLang="en-US" sz="2000" b="1">
                <a:solidFill>
                  <a:schemeClr val="bg2"/>
                </a:solidFill>
              </a:rPr>
              <a:t>CONSULTANTS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>
                <a:solidFill>
                  <a:schemeClr val="bg2"/>
                </a:solidFill>
              </a:rPr>
              <a:t>Break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Short course in: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A) Organic Chemistry, B) Polar vs Non polar Chemistry	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solidFill>
                  <a:schemeClr val="bg2"/>
                </a:solidFill>
              </a:rPr>
              <a:t>B) Drawing BioOrganic &amp; Medicinal Chemistry - </a:t>
            </a:r>
            <a:r>
              <a:rPr lang="en-US" altLang="en-US" sz="1800" i="1">
                <a:solidFill>
                  <a:schemeClr val="bg2"/>
                </a:solidFill>
              </a:rPr>
              <a:t>Molecular structures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i="1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i="1"/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Mini power point tutorial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800">
              <a:solidFill>
                <a:schemeClr val="bg2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80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Adjourn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378D3E1F-BA6F-B498-2A1C-01CD965A3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029200"/>
            <a:ext cx="191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bg2"/>
                </a:solidFill>
              </a:rPr>
              <a:t>CONSULTANTS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3FE2704-FFFD-1CE7-E58B-C18111D1A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Crash Course in Organic (O) chem</a:t>
            </a:r>
            <a:r>
              <a:rPr lang="en-US" altLang="en-US" sz="3200">
                <a:solidFill>
                  <a:schemeClr val="bg2"/>
                </a:solidFill>
              </a:rPr>
              <a:t>istry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9A937DB-0C5A-4E55-04C5-76D622A601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6400800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C needs 4 bonds – always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Molecular formula matters: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What is it?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aseline="-25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</a:t>
            </a:r>
            <a:r>
              <a:rPr lang="en-US" altLang="en-US" sz="2000" baseline="-25000"/>
              <a:t>8</a:t>
            </a:r>
            <a:r>
              <a:rPr lang="en-US" altLang="en-US" sz="2000"/>
              <a:t>H</a:t>
            </a:r>
            <a:r>
              <a:rPr lang="en-US" altLang="en-US" sz="2000" baseline="-25000"/>
              <a:t>6</a:t>
            </a:r>
            <a:r>
              <a:rPr lang="en-US" altLang="en-US" sz="2000"/>
              <a:t>O</a:t>
            </a:r>
            <a:r>
              <a:rPr lang="en-US" altLang="en-US" sz="2000" baseline="-25000"/>
              <a:t>5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aseline="-25000"/>
          </a:p>
          <a:p>
            <a:pPr eaLnBrk="1" hangingPunct="1">
              <a:lnSpc>
                <a:spcPct val="80000"/>
              </a:lnSpc>
            </a:pPr>
            <a:endParaRPr lang="en-US" altLang="en-US" sz="2000" baseline="-25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Basis tenant of Organic chemistry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Making or breaking of bonds to Carbon.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SHORTHAND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Line intersections imply presence of carbon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Don’t draw in C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16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Hydrogens implied (don’t draw)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Unless bound to hetero atom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e.g. N, O, S etc.</a:t>
            </a:r>
          </a:p>
        </p:txBody>
      </p:sp>
      <p:graphicFrame>
        <p:nvGraphicFramePr>
          <p:cNvPr id="41988" name="Object 4">
            <a:extLst>
              <a:ext uri="{FF2B5EF4-FFF2-40B4-BE49-F238E27FC236}">
                <a16:creationId xmlns:a16="http://schemas.microsoft.com/office/drawing/2014/main" id="{7354A9F9-A46F-CBE2-32FB-90F0E822F626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2133600"/>
          <a:ext cx="39624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737960" imgH="4053768" progId="ChemDraw.Document.6.0">
                  <p:embed/>
                </p:oleObj>
              </mc:Choice>
              <mc:Fallback>
                <p:oleObj name="CS ChemDraw Drawing" r:id="rId2" imgW="4737960" imgH="4053768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33600"/>
                        <a:ext cx="39624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Rectangle 5">
            <a:extLst>
              <a:ext uri="{FF2B5EF4-FFF2-40B4-BE49-F238E27FC236}">
                <a16:creationId xmlns:a16="http://schemas.microsoft.com/office/drawing/2014/main" id="{786D82BF-0A23-5AFB-D43E-6451A8771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75" y="5791200"/>
            <a:ext cx="16224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Bayer Aspirin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</a:t>
            </a:r>
            <a:r>
              <a:rPr lang="en-US" altLang="en-US" sz="1800" baseline="-25000"/>
              <a:t>8</a:t>
            </a:r>
            <a:r>
              <a:rPr lang="en-US" altLang="en-US" sz="1800"/>
              <a:t>H</a:t>
            </a:r>
            <a:r>
              <a:rPr lang="en-US" altLang="en-US" sz="1800" baseline="-25000"/>
              <a:t>6</a:t>
            </a:r>
            <a:r>
              <a:rPr lang="en-US" altLang="en-US" sz="1800"/>
              <a:t>O</a:t>
            </a:r>
            <a:r>
              <a:rPr lang="en-US" altLang="en-US" sz="1800" baseline="-25000"/>
              <a:t>5</a:t>
            </a:r>
          </a:p>
        </p:txBody>
      </p:sp>
      <p:pic>
        <p:nvPicPr>
          <p:cNvPr id="41990" name="Picture 6">
            <a:hlinkClick r:id="rId4"/>
            <a:extLst>
              <a:ext uri="{FF2B5EF4-FFF2-40B4-BE49-F238E27FC236}">
                <a16:creationId xmlns:a16="http://schemas.microsoft.com/office/drawing/2014/main" id="{40432EA8-467C-5E49-4388-ED29DB677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59400"/>
            <a:ext cx="18288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7">
            <a:extLst>
              <a:ext uri="{FF2B5EF4-FFF2-40B4-BE49-F238E27FC236}">
                <a16:creationId xmlns:a16="http://schemas.microsoft.com/office/drawing/2014/main" id="{10F5459D-0A7E-1315-D80C-5734FBE0F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638800"/>
            <a:ext cx="306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acetyl-salicylic acid in 1853. </a:t>
            </a:r>
          </a:p>
        </p:txBody>
      </p:sp>
      <p:pic>
        <p:nvPicPr>
          <p:cNvPr id="41992" name="Picture 9">
            <a:hlinkClick r:id="rId6"/>
            <a:extLst>
              <a:ext uri="{FF2B5EF4-FFF2-40B4-BE49-F238E27FC236}">
                <a16:creationId xmlns:a16="http://schemas.microsoft.com/office/drawing/2014/main" id="{73F32710-5363-EFDE-79E3-F2002959F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1028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 Box 11">
            <a:extLst>
              <a:ext uri="{FF2B5EF4-FFF2-40B4-BE49-F238E27FC236}">
                <a16:creationId xmlns:a16="http://schemas.microsoft.com/office/drawing/2014/main" id="{EDB0D8E9-8566-ACAE-2F19-C9018CEF3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066800"/>
            <a:ext cx="184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i="1">
                <a:solidFill>
                  <a:srgbClr val="FF0000"/>
                </a:solidFill>
              </a:rPr>
              <a:t>Lets draw </a:t>
            </a:r>
            <a:r>
              <a:rPr lang="en-US" altLang="en-US" sz="2400" i="1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altLang="en-US" sz="2400" i="1">
              <a:solidFill>
                <a:srgbClr val="FF0000"/>
              </a:solidFill>
            </a:endParaRPr>
          </a:p>
        </p:txBody>
      </p:sp>
      <p:sp>
        <p:nvSpPr>
          <p:cNvPr id="41994" name="Text Box 12">
            <a:extLst>
              <a:ext uri="{FF2B5EF4-FFF2-40B4-BE49-F238E27FC236}">
                <a16:creationId xmlns:a16="http://schemas.microsoft.com/office/drawing/2014/main" id="{2F76D7DE-99CC-39AA-A809-F76801F74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76400"/>
            <a:ext cx="1435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</a:rPr>
              <a:t>(neophyte view)</a:t>
            </a:r>
          </a:p>
        </p:txBody>
      </p:sp>
      <p:sp>
        <p:nvSpPr>
          <p:cNvPr id="41995" name="Text Box 14">
            <a:extLst>
              <a:ext uri="{FF2B5EF4-FFF2-40B4-BE49-F238E27FC236}">
                <a16:creationId xmlns:a16="http://schemas.microsoft.com/office/drawing/2014/main" id="{DFF7ECE9-CBEF-3E93-E999-F60C6B0C1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676400"/>
            <a:ext cx="3581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i="1">
                <a:solidFill>
                  <a:srgbClr val="FF0000"/>
                </a:solidFill>
              </a:rPr>
              <a:t>(Medicinal Chemistry</a:t>
            </a:r>
            <a:r>
              <a:rPr lang="en-US" altLang="en-US" sz="1200" b="1">
                <a:solidFill>
                  <a:srgbClr val="FF0000"/>
                </a:solidFill>
              </a:rPr>
              <a:t> view)</a:t>
            </a:r>
          </a:p>
        </p:txBody>
      </p:sp>
      <p:sp>
        <p:nvSpPr>
          <p:cNvPr id="41996" name="Rectangle 15">
            <a:extLst>
              <a:ext uri="{FF2B5EF4-FFF2-40B4-BE49-F238E27FC236}">
                <a16:creationId xmlns:a16="http://schemas.microsoft.com/office/drawing/2014/main" id="{D9CDC3EC-746E-98FA-85B8-19938A29C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962400"/>
            <a:ext cx="1066800" cy="762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997" name="Text Box 16">
            <a:extLst>
              <a:ext uri="{FF2B5EF4-FFF2-40B4-BE49-F238E27FC236}">
                <a16:creationId xmlns:a16="http://schemas.microsoft.com/office/drawing/2014/main" id="{C88F77A7-5DFA-C4F8-E318-EBC1F8405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357688"/>
            <a:ext cx="88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OAc = </a:t>
            </a:r>
          </a:p>
        </p:txBody>
      </p:sp>
      <p:sp>
        <p:nvSpPr>
          <p:cNvPr id="41998" name="Rectangle 17">
            <a:extLst>
              <a:ext uri="{FF2B5EF4-FFF2-40B4-BE49-F238E27FC236}">
                <a16:creationId xmlns:a16="http://schemas.microsoft.com/office/drawing/2014/main" id="{C920ED69-CB4E-F69F-B9A2-E6EB75FD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300" y="3581400"/>
            <a:ext cx="13255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Salysilic acid </a:t>
            </a:r>
          </a:p>
          <a:p>
            <a:pPr algn="ctr" eaLnBrk="1" hangingPunct="1"/>
            <a:r>
              <a:rPr lang="en-US" altLang="en-US" sz="1200"/>
              <a:t>(natural product</a:t>
            </a:r>
          </a:p>
          <a:p>
            <a:pPr algn="ctr" eaLnBrk="1" hangingPunct="1"/>
            <a:r>
              <a:rPr lang="en-US" altLang="en-US" sz="1200"/>
              <a:t>from Willow tree)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3FC9EAC-2E96-CC54-02BF-66DA636D08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1524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Secondary Metabolite Chemistry &amp; Defining Polarity Index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8CCFEDB2-8C12-CDB4-43AD-426798AED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5607050"/>
            <a:ext cx="346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FF"/>
                </a:solidFill>
              </a:rPr>
              <a:t>Polar </a:t>
            </a:r>
            <a:r>
              <a:rPr lang="en-US" altLang="en-US" sz="1800"/>
              <a:t>Chemistry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W</a:t>
            </a:r>
            <a:r>
              <a:rPr lang="en-US" altLang="en-US" sz="1800"/>
              <a:t>ater (</a:t>
            </a:r>
            <a:r>
              <a:rPr lang="en-US" altLang="en-US" sz="1800" i="1"/>
              <a:t>aqueous) solvent soluble</a:t>
            </a:r>
            <a:endParaRPr lang="en-US" altLang="en-US" sz="1800"/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FB312B5D-C68C-38F2-973E-AFFF1675E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5638800"/>
            <a:ext cx="313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FF"/>
                </a:solidFill>
              </a:rPr>
              <a:t>Non polar</a:t>
            </a:r>
            <a:r>
              <a:rPr lang="en-US" altLang="en-US" sz="1800"/>
              <a:t> Chemistry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F</a:t>
            </a:r>
            <a:r>
              <a:rPr lang="en-US" altLang="en-US" sz="1800"/>
              <a:t>at</a:t>
            </a:r>
            <a:r>
              <a:rPr lang="en-US" altLang="en-US" sz="1800" i="1"/>
              <a:t> (organic) solvent soluble</a:t>
            </a:r>
            <a:r>
              <a:rPr lang="en-US" altLang="en-US" sz="1800"/>
              <a:t>)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F74CB895-9F49-D393-9347-AF2766CA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100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Chemotype: aignopsanes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22BA6301-D2B0-0B7B-1A70-B1E508EA7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510088"/>
            <a:ext cx="254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Chemotype: fijianolides</a:t>
            </a: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485DF602-FE4D-D874-4F63-D8E9C0830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91088"/>
            <a:ext cx="3055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Molecular formula: C</a:t>
            </a:r>
            <a:r>
              <a:rPr lang="en-US" altLang="en-US" sz="1800" baseline="-25000"/>
              <a:t>15</a:t>
            </a:r>
            <a:r>
              <a:rPr lang="en-US" altLang="en-US" sz="1800"/>
              <a:t>H</a:t>
            </a:r>
            <a:r>
              <a:rPr lang="en-US" altLang="en-US" sz="1800" baseline="-25000"/>
              <a:t>22</a:t>
            </a:r>
            <a:r>
              <a:rPr lang="en-US" altLang="en-US" sz="1800"/>
              <a:t>O</a:t>
            </a:r>
            <a:r>
              <a:rPr lang="en-US" altLang="en-US" sz="1800" baseline="-25000"/>
              <a:t>4</a:t>
            </a:r>
          </a:p>
        </p:txBody>
      </p:sp>
      <p:pic>
        <p:nvPicPr>
          <p:cNvPr id="43016" name="Picture 8">
            <a:extLst>
              <a:ext uri="{FF2B5EF4-FFF2-40B4-BE49-F238E27FC236}">
                <a16:creationId xmlns:a16="http://schemas.microsoft.com/office/drawing/2014/main" id="{53FF32C9-778B-EA9C-9DF3-11C8B785C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47875"/>
            <a:ext cx="295116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9">
            <a:extLst>
              <a:ext uri="{FF2B5EF4-FFF2-40B4-BE49-F238E27FC236}">
                <a16:creationId xmlns:a16="http://schemas.microsoft.com/office/drawing/2014/main" id="{EB880394-6E68-EC48-3AC4-2DFDBE422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891088"/>
            <a:ext cx="3182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Molecular formula: C</a:t>
            </a:r>
            <a:r>
              <a:rPr lang="en-US" altLang="en-US" sz="1800" baseline="-25000"/>
              <a:t>30</a:t>
            </a:r>
            <a:r>
              <a:rPr lang="en-US" altLang="en-US" sz="1800"/>
              <a:t>H</a:t>
            </a:r>
            <a:r>
              <a:rPr lang="en-US" altLang="en-US" sz="1800" baseline="-25000"/>
              <a:t>42</a:t>
            </a:r>
            <a:r>
              <a:rPr lang="en-US" altLang="en-US" sz="1800"/>
              <a:t>O</a:t>
            </a:r>
            <a:r>
              <a:rPr lang="en-US" altLang="en-US" sz="1800" baseline="-25000"/>
              <a:t>7</a:t>
            </a:r>
            <a:r>
              <a:rPr lang="en-US" altLang="en-US" sz="1800"/>
              <a:t>  </a:t>
            </a:r>
          </a:p>
        </p:txBody>
      </p:sp>
      <p:sp>
        <p:nvSpPr>
          <p:cNvPr id="43018" name="Text Box 10">
            <a:extLst>
              <a:ext uri="{FF2B5EF4-FFF2-40B4-BE49-F238E27FC236}">
                <a16:creationId xmlns:a16="http://schemas.microsoft.com/office/drawing/2014/main" id="{D3F24798-FE02-3F18-3CC7-BFB768D4B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257800"/>
            <a:ext cx="226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anose="05000000000000000000" pitchFamily="2" charset="2"/>
              </a:rPr>
              <a:t>Polarity index = </a:t>
            </a:r>
            <a:r>
              <a:rPr lang="en-US" altLang="en-US" sz="1800" b="1">
                <a:sym typeface="Wingdings" panose="05000000000000000000" pitchFamily="2" charset="2"/>
              </a:rPr>
              <a:t>3.75</a:t>
            </a:r>
            <a:endParaRPr lang="en-US" altLang="en-US" sz="1800" b="1"/>
          </a:p>
        </p:txBody>
      </p:sp>
      <p:sp>
        <p:nvSpPr>
          <p:cNvPr id="43019" name="Text Box 11">
            <a:extLst>
              <a:ext uri="{FF2B5EF4-FFF2-40B4-BE49-F238E27FC236}">
                <a16:creationId xmlns:a16="http://schemas.microsoft.com/office/drawing/2014/main" id="{ACD3EFB2-B961-5FA9-4F4E-019D52379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257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anose="05000000000000000000" pitchFamily="2" charset="2"/>
              </a:rPr>
              <a:t>Polarity index = </a:t>
            </a:r>
            <a:r>
              <a:rPr lang="en-US" altLang="en-US" sz="1800" b="1">
                <a:sym typeface="Wingdings" panose="05000000000000000000" pitchFamily="2" charset="2"/>
              </a:rPr>
              <a:t>4.3</a:t>
            </a:r>
            <a:endParaRPr lang="en-US" altLang="en-US" sz="1800" b="1"/>
          </a:p>
        </p:txBody>
      </p:sp>
      <p:pic>
        <p:nvPicPr>
          <p:cNvPr id="43020" name="Picture 12">
            <a:extLst>
              <a:ext uri="{FF2B5EF4-FFF2-40B4-BE49-F238E27FC236}">
                <a16:creationId xmlns:a16="http://schemas.microsoft.com/office/drawing/2014/main" id="{1AE0DE9B-B930-076B-A4B5-7ED30556A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71750"/>
            <a:ext cx="1905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Text Box 13">
            <a:extLst>
              <a:ext uri="{FF2B5EF4-FFF2-40B4-BE49-F238E27FC236}">
                <a16:creationId xmlns:a16="http://schemas.microsoft.com/office/drawing/2014/main" id="{62DEB7DC-2AC2-53E4-3219-4B66AEDD7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24511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C</a:t>
            </a:r>
            <a:r>
              <a:rPr lang="en-US" altLang="en-US" sz="1800">
                <a:sym typeface="Wingdings" panose="05000000000000000000" pitchFamily="2" charset="2"/>
              </a:rPr>
              <a:t> to O or N ratio </a:t>
            </a:r>
            <a:r>
              <a:rPr lang="en-US" altLang="en-US" sz="2400" b="1">
                <a:sym typeface="Wingdings" panose="05000000000000000000" pitchFamily="2" charset="2"/>
              </a:rPr>
              <a:t>≤</a:t>
            </a:r>
            <a:r>
              <a:rPr lang="en-US" altLang="en-US" sz="1800">
                <a:sym typeface="Wingdings" panose="05000000000000000000" pitchFamily="2" charset="2"/>
              </a:rPr>
              <a:t>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anose="05000000000000000000" pitchFamily="2" charset="2"/>
              </a:rPr>
              <a:t>~ polar (water soluble)</a:t>
            </a:r>
          </a:p>
        </p:txBody>
      </p:sp>
      <p:sp>
        <p:nvSpPr>
          <p:cNvPr id="43022" name="Text Box 14">
            <a:extLst>
              <a:ext uri="{FF2B5EF4-FFF2-40B4-BE49-F238E27FC236}">
                <a16:creationId xmlns:a16="http://schemas.microsoft.com/office/drawing/2014/main" id="{C3F6EFAB-34EA-5E77-5BFC-9C269BBDC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020763"/>
            <a:ext cx="26543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  <a:r>
              <a:rPr lang="en-US" altLang="en-US" sz="1800">
                <a:sym typeface="Wingdings" panose="05000000000000000000" pitchFamily="2" charset="2"/>
              </a:rPr>
              <a:t> to O or N ratio </a:t>
            </a:r>
            <a:r>
              <a:rPr lang="en-US" altLang="en-US" sz="2400" b="1">
                <a:sym typeface="Wingdings" panose="05000000000000000000" pitchFamily="2" charset="2"/>
              </a:rPr>
              <a:t>≥</a:t>
            </a:r>
            <a:r>
              <a:rPr lang="en-US" altLang="en-US" sz="1800">
                <a:sym typeface="Wingdings" panose="05000000000000000000" pitchFamily="2" charset="2"/>
              </a:rPr>
              <a:t>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anose="05000000000000000000" pitchFamily="2" charset="2"/>
              </a:rPr>
              <a:t>~ </a:t>
            </a:r>
            <a:r>
              <a:rPr lang="en-US" altLang="en-US" sz="1800" b="1">
                <a:sym typeface="Wingdings" panose="05000000000000000000" pitchFamily="2" charset="2"/>
              </a:rPr>
              <a:t>NON</a:t>
            </a:r>
            <a:r>
              <a:rPr lang="en-US" altLang="en-US" sz="1800">
                <a:sym typeface="Wingdings" panose="05000000000000000000" pitchFamily="2" charset="2"/>
              </a:rPr>
              <a:t>polar (fat soluble)</a:t>
            </a:r>
          </a:p>
        </p:txBody>
      </p:sp>
      <p:sp>
        <p:nvSpPr>
          <p:cNvPr id="43023" name="Rectangle 15">
            <a:extLst>
              <a:ext uri="{FF2B5EF4-FFF2-40B4-BE49-F238E27FC236}">
                <a16:creationId xmlns:a16="http://schemas.microsoft.com/office/drawing/2014/main" id="{8AE2CE3B-74E0-E464-8D28-BBF87E900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00088"/>
            <a:ext cx="235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>
                <a:sym typeface="Wingdings" panose="05000000000000000000" pitchFamily="2" charset="2"/>
              </a:rPr>
              <a:t>Divide C#  by O &amp; N#</a:t>
            </a:r>
          </a:p>
        </p:txBody>
      </p:sp>
      <p:sp>
        <p:nvSpPr>
          <p:cNvPr id="43024" name="Rectangle 16">
            <a:extLst>
              <a:ext uri="{FF2B5EF4-FFF2-40B4-BE49-F238E27FC236}">
                <a16:creationId xmlns:a16="http://schemas.microsoft.com/office/drawing/2014/main" id="{DA4D6375-D9C1-2F25-74F1-59FBC4877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83820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25" name="Text Box 17">
            <a:extLst>
              <a:ext uri="{FF2B5EF4-FFF2-40B4-BE49-F238E27FC236}">
                <a16:creationId xmlns:a16="http://schemas.microsoft.com/office/drawing/2014/main" id="{8E76F9DD-AE7E-4673-FA63-1563FBA0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477000"/>
            <a:ext cx="3162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Crews et al., </a:t>
            </a:r>
            <a:r>
              <a:rPr lang="en-US" altLang="en-US" sz="1200" b="1"/>
              <a:t>2009</a:t>
            </a:r>
            <a:r>
              <a:rPr lang="en-US" altLang="en-US" sz="1200"/>
              <a:t>, </a:t>
            </a:r>
            <a:r>
              <a:rPr lang="en-US" altLang="en-US" sz="1200" i="1"/>
              <a:t>Organic letters, p. </a:t>
            </a:r>
            <a:r>
              <a:rPr lang="en-US" altLang="en-US" sz="1200"/>
              <a:t>1975  </a:t>
            </a:r>
          </a:p>
        </p:txBody>
      </p:sp>
      <p:sp>
        <p:nvSpPr>
          <p:cNvPr id="43026" name="Text Box 18">
            <a:extLst>
              <a:ext uri="{FF2B5EF4-FFF2-40B4-BE49-F238E27FC236}">
                <a16:creationId xmlns:a16="http://schemas.microsoft.com/office/drawing/2014/main" id="{0080EB07-5F88-E974-34C2-BFEFE3BE4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3" y="6477000"/>
            <a:ext cx="41735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Crews et al., </a:t>
            </a:r>
            <a:r>
              <a:rPr lang="en-US" altLang="en-US" sz="1200" b="1"/>
              <a:t>2007</a:t>
            </a:r>
            <a:r>
              <a:rPr lang="en-US" altLang="en-US" sz="1200"/>
              <a:t>, </a:t>
            </a:r>
            <a:r>
              <a:rPr lang="en-US" altLang="en-US" sz="1200" i="1"/>
              <a:t>Journal of medicinal chemistry, p. 3795</a:t>
            </a:r>
            <a:r>
              <a:rPr lang="en-US" altLang="en-US" sz="120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1C3BF5E-0CA3-0CC5-FED5-F4827C7CBE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475129A-5F6C-5593-2B2B-C8EE9F4DC5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86868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Orientation: (15 min)					</a:t>
            </a:r>
            <a:r>
              <a:rPr lang="en-US" altLang="en-US" sz="2000" b="1">
                <a:solidFill>
                  <a:schemeClr val="bg2"/>
                </a:solidFill>
              </a:rPr>
              <a:t>CONSULTANTS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solidFill>
                  <a:schemeClr val="bg2"/>
                </a:solidFill>
              </a:rPr>
              <a:t>Syllabus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solidFill>
                  <a:schemeClr val="bg2"/>
                </a:solidFill>
              </a:rPr>
              <a:t>Assignments 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Introduction to Marine Natural Products Chemistry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chemeClr val="bg2"/>
                </a:solidFill>
              </a:rPr>
              <a:t>                                     &amp; Chemical Biology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Turbo extraction of your sponge			</a:t>
            </a:r>
            <a:r>
              <a:rPr lang="en-US" altLang="en-US" sz="2000" b="1">
                <a:solidFill>
                  <a:schemeClr val="bg2"/>
                </a:solidFill>
              </a:rPr>
              <a:t>CONSULTANTS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>
                <a:solidFill>
                  <a:schemeClr val="bg2"/>
                </a:solidFill>
              </a:rPr>
              <a:t>Break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Short course in: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solidFill>
                  <a:schemeClr val="bg2"/>
                </a:solidFill>
              </a:rPr>
              <a:t>A) Organic Chemistry, B) Polar vs Non polar Chemistry	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B) Drawing Organic &amp; Medicinal Chemistry - </a:t>
            </a:r>
            <a:r>
              <a:rPr lang="en-US" altLang="en-US" sz="1800" i="1"/>
              <a:t>Molecular structures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i="1"/>
          </a:p>
          <a:p>
            <a:pPr eaLnBrk="1" hangingPunct="1">
              <a:lnSpc>
                <a:spcPct val="80000"/>
              </a:lnSpc>
            </a:pPr>
            <a:endParaRPr lang="en-US" altLang="en-US" sz="2000" i="1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How to prepare a mini - </a:t>
            </a:r>
            <a:r>
              <a:rPr lang="en-US" altLang="en-US" sz="2000" i="1"/>
              <a:t>Scientific</a:t>
            </a:r>
            <a:r>
              <a:rPr lang="en-US" altLang="en-US" sz="2000"/>
              <a:t> power point talk.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800">
              <a:solidFill>
                <a:schemeClr val="bg2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80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bg2"/>
                </a:solidFill>
              </a:rPr>
              <a:t>Adjourn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BB5AA962-ADC9-D751-4037-68ACAE1A6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953000"/>
            <a:ext cx="191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bg2"/>
                </a:solidFill>
              </a:rPr>
              <a:t>CONSULTANTS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7670</TotalTime>
  <Words>422</Words>
  <Application>Microsoft Office PowerPoint</Application>
  <PresentationFormat>On-screen Show (4:3)</PresentationFormat>
  <Paragraphs>111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Wingdings</vt:lpstr>
      <vt:lpstr>Default Design</vt:lpstr>
      <vt:lpstr>CS ChemDraw Drawing</vt:lpstr>
      <vt:lpstr>Outline</vt:lpstr>
      <vt:lpstr>Break</vt:lpstr>
      <vt:lpstr>Outline</vt:lpstr>
      <vt:lpstr>Crash Course in Organic (O) chemistry</vt:lpstr>
      <vt:lpstr>Secondary Metabolite Chemistry &amp; Defining Polarity Index</vt:lpstr>
      <vt:lpstr>Outline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Sea to Pharmacy &amp; Chemical Biology</dc:title>
  <dc:creator>TylerJ</dc:creator>
  <cp:lastModifiedBy>Tyler Johnson</cp:lastModifiedBy>
  <cp:revision>49</cp:revision>
  <dcterms:created xsi:type="dcterms:W3CDTF">2014-10-13T23:31:50Z</dcterms:created>
  <dcterms:modified xsi:type="dcterms:W3CDTF">2026-01-30T07:56:47Z</dcterms:modified>
</cp:coreProperties>
</file>