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Ubuntu"/>
      <p:regular r:id="rId24"/>
      <p:bold r:id="rId25"/>
      <p:italic r:id="rId26"/>
      <p:boldItalic r:id="rId27"/>
    </p:embeddedFont>
    <p:embeddedFont>
      <p:font typeface="Ubuntu Light"/>
      <p:regular r:id="rId28"/>
      <p:bold r:id="rId29"/>
      <p:italic r:id="rId30"/>
      <p:boldItalic r:id="rId31"/>
    </p:embeddedFont>
    <p:embeddedFont>
      <p:font typeface="Ubuntu Medium"/>
      <p:regular r:id="rId32"/>
      <p:bold r:id="rId33"/>
      <p:italic r:id="rId34"/>
      <p:boldItalic r:id="rId35"/>
    </p:embeddedFont>
    <p:embeddedFont>
      <p:font typeface="Arvo"/>
      <p:regular r:id="rId36"/>
      <p:bold r:id="rId37"/>
      <p:italic r:id="rId38"/>
      <p:boldItalic r:id="rId39"/>
    </p:embeddedFont>
    <p:embeddedFont>
      <p:font typeface="Bodoni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orient="horz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3053" orient="horz"/>
        <p:guide pos="287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odoni-regular.fntdata"/><Relationship Id="rId20" Type="http://schemas.openxmlformats.org/officeDocument/2006/relationships/slide" Target="slides/slide15.xml"/><Relationship Id="rId42" Type="http://schemas.openxmlformats.org/officeDocument/2006/relationships/font" Target="fonts/Bodoni-italic.fntdata"/><Relationship Id="rId41" Type="http://schemas.openxmlformats.org/officeDocument/2006/relationships/font" Target="fonts/Bodoni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Bodoni-boldItalic.fntdata"/><Relationship Id="rId24" Type="http://schemas.openxmlformats.org/officeDocument/2006/relationships/font" Target="fonts/Ubuntu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buntu-italic.fntdata"/><Relationship Id="rId25" Type="http://schemas.openxmlformats.org/officeDocument/2006/relationships/font" Target="fonts/Ubuntu-bold.fntdata"/><Relationship Id="rId28" Type="http://schemas.openxmlformats.org/officeDocument/2006/relationships/font" Target="fonts/UbuntuLight-regular.fntdata"/><Relationship Id="rId27" Type="http://schemas.openxmlformats.org/officeDocument/2006/relationships/font" Target="fonts/Ubuntu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buntu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buntuLight-boldItalic.fntdata"/><Relationship Id="rId30" Type="http://schemas.openxmlformats.org/officeDocument/2006/relationships/font" Target="fonts/UbuntuLight-italic.fntdata"/><Relationship Id="rId11" Type="http://schemas.openxmlformats.org/officeDocument/2006/relationships/slide" Target="slides/slide6.xml"/><Relationship Id="rId33" Type="http://schemas.openxmlformats.org/officeDocument/2006/relationships/font" Target="fonts/UbuntuMedium-bold.fntdata"/><Relationship Id="rId10" Type="http://schemas.openxmlformats.org/officeDocument/2006/relationships/slide" Target="slides/slide5.xml"/><Relationship Id="rId32" Type="http://schemas.openxmlformats.org/officeDocument/2006/relationships/font" Target="fonts/UbuntuMedium-regular.fntdata"/><Relationship Id="rId13" Type="http://schemas.openxmlformats.org/officeDocument/2006/relationships/slide" Target="slides/slide8.xml"/><Relationship Id="rId35" Type="http://schemas.openxmlformats.org/officeDocument/2006/relationships/font" Target="fonts/Ubuntu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UbuntuMedium-italic.fntdata"/><Relationship Id="rId15" Type="http://schemas.openxmlformats.org/officeDocument/2006/relationships/slide" Target="slides/slide10.xml"/><Relationship Id="rId37" Type="http://schemas.openxmlformats.org/officeDocument/2006/relationships/font" Target="fonts/Arvo-bold.fntdata"/><Relationship Id="rId14" Type="http://schemas.openxmlformats.org/officeDocument/2006/relationships/slide" Target="slides/slide9.xml"/><Relationship Id="rId36" Type="http://schemas.openxmlformats.org/officeDocument/2006/relationships/font" Target="fonts/Arvo-regular.fntdata"/><Relationship Id="rId17" Type="http://schemas.openxmlformats.org/officeDocument/2006/relationships/slide" Target="slides/slide12.xml"/><Relationship Id="rId39" Type="http://schemas.openxmlformats.org/officeDocument/2006/relationships/font" Target="fonts/Arvo-boldItalic.fntdata"/><Relationship Id="rId16" Type="http://schemas.openxmlformats.org/officeDocument/2006/relationships/slide" Target="slides/slide11.xml"/><Relationship Id="rId38" Type="http://schemas.openxmlformats.org/officeDocument/2006/relationships/font" Target="fonts/Arv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42eb61d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42eb61d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bafa54099a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bafa54099a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bb3c798664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bb3c798664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bafa54099a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bafa54099a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bb0e7494e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bb0e7494e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afa54099a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afa54099a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42eb61d9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42eb61d9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afa54099a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bafa54099a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bafa54099a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bafa54099a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42eb61d9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42eb61d9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42eb61d9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42eb61d9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afa54099a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afa54099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769dc0ce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b769dc0ce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afa54099a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bafa54099a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42eb61d9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42eb61d9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afa54099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bafa54099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19d787146db39d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19d787146db39d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bafa54099a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bafa54099a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slide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76300" y="321200"/>
            <a:ext cx="4885500" cy="44316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cap="flat" cmpd="sng" w="38100">
            <a:solidFill>
              <a:srgbClr val="5353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2 columns slide" type="twoColTx">
  <p:cSld name="TITLE_AND_TWO_COLUMNS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cap="flat" cmpd="sng" w="38100">
            <a:solidFill>
              <a:srgbClr val="81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9" name="Google Shape;69;p11"/>
          <p:cNvCxnSpPr/>
          <p:nvPr/>
        </p:nvCxnSpPr>
        <p:spPr>
          <a:xfrm>
            <a:off x="4550550" y="1941425"/>
            <a:ext cx="0" cy="1927500"/>
          </a:xfrm>
          <a:prstGeom prst="straightConnector1">
            <a:avLst/>
          </a:prstGeom>
          <a:noFill/>
          <a:ln cap="flat" cmpd="sng" w="38100">
            <a:solidFill>
              <a:srgbClr val="81ECE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1" name="Google Shape;71;p11"/>
          <p:cNvSpPr txBox="1"/>
          <p:nvPr>
            <p:ph type="ctrTitle"/>
          </p:nvPr>
        </p:nvSpPr>
        <p:spPr>
          <a:xfrm>
            <a:off x="1113228" y="1571550"/>
            <a:ext cx="3169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" type="subTitle"/>
          </p:nvPr>
        </p:nvSpPr>
        <p:spPr>
          <a:xfrm>
            <a:off x="1113229" y="2177000"/>
            <a:ext cx="310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3" name="Google Shape;73;p11"/>
          <p:cNvSpPr txBox="1"/>
          <p:nvPr>
            <p:ph idx="2" type="ctrTitle"/>
          </p:nvPr>
        </p:nvSpPr>
        <p:spPr>
          <a:xfrm>
            <a:off x="4818378" y="1571550"/>
            <a:ext cx="3169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3" type="subTitle"/>
          </p:nvPr>
        </p:nvSpPr>
        <p:spPr>
          <a:xfrm>
            <a:off x="4818379" y="2177000"/>
            <a:ext cx="310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5" name="Google Shape;75;p11"/>
          <p:cNvSpPr txBox="1"/>
          <p:nvPr>
            <p:ph idx="4" type="title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2 columns slide 1">
  <p:cSld name="TITLE_AND_TWO_COLUMNS_2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cap="flat" cmpd="sng" w="38100">
            <a:solidFill>
              <a:srgbClr val="81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8" name="Google Shape;78;p12"/>
          <p:cNvCxnSpPr/>
          <p:nvPr/>
        </p:nvCxnSpPr>
        <p:spPr>
          <a:xfrm>
            <a:off x="4550550" y="1941425"/>
            <a:ext cx="0" cy="1927500"/>
          </a:xfrm>
          <a:prstGeom prst="straightConnector1">
            <a:avLst/>
          </a:prstGeom>
          <a:noFill/>
          <a:ln cap="flat" cmpd="sng" w="38100">
            <a:solidFill>
              <a:srgbClr val="81ECE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524708" y="46631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0" name="Google Shape;80;p12"/>
          <p:cNvSpPr txBox="1"/>
          <p:nvPr>
            <p:ph type="ctrTitle"/>
          </p:nvPr>
        </p:nvSpPr>
        <p:spPr>
          <a:xfrm>
            <a:off x="1113228" y="2151075"/>
            <a:ext cx="3169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" type="subTitle"/>
          </p:nvPr>
        </p:nvSpPr>
        <p:spPr>
          <a:xfrm>
            <a:off x="1147278" y="2756525"/>
            <a:ext cx="310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2" name="Google Shape;82;p12"/>
          <p:cNvSpPr txBox="1"/>
          <p:nvPr>
            <p:ph idx="2" type="ctrTitle"/>
          </p:nvPr>
        </p:nvSpPr>
        <p:spPr>
          <a:xfrm>
            <a:off x="4818378" y="2151075"/>
            <a:ext cx="3169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3" type="subTitle"/>
          </p:nvPr>
        </p:nvSpPr>
        <p:spPr>
          <a:xfrm>
            <a:off x="4852428" y="2756525"/>
            <a:ext cx="310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4" name="Google Shape;84;p12"/>
          <p:cNvSpPr txBox="1"/>
          <p:nvPr>
            <p:ph idx="4" type="title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3 columns slide">
  <p:cSld name="TITLE_AND_TWO_COLUMNS_1"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cap="flat" cmpd="sng" w="38100">
            <a:solidFill>
              <a:srgbClr val="81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>
            <p:ph type="title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9" name="Google Shape;89;p13"/>
          <p:cNvSpPr txBox="1"/>
          <p:nvPr>
            <p:ph idx="2" type="ctrTitle"/>
          </p:nvPr>
        </p:nvSpPr>
        <p:spPr>
          <a:xfrm>
            <a:off x="1105351" y="2062425"/>
            <a:ext cx="211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1105354" y="2667875"/>
            <a:ext cx="21135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1" name="Google Shape;91;p13"/>
          <p:cNvSpPr txBox="1"/>
          <p:nvPr>
            <p:ph idx="3" type="ctrTitle"/>
          </p:nvPr>
        </p:nvSpPr>
        <p:spPr>
          <a:xfrm>
            <a:off x="3515251" y="2062425"/>
            <a:ext cx="211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4" type="subTitle"/>
          </p:nvPr>
        </p:nvSpPr>
        <p:spPr>
          <a:xfrm>
            <a:off x="3515254" y="2667875"/>
            <a:ext cx="21135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3" name="Google Shape;93;p13"/>
          <p:cNvSpPr txBox="1"/>
          <p:nvPr>
            <p:ph idx="5" type="ctrTitle"/>
          </p:nvPr>
        </p:nvSpPr>
        <p:spPr>
          <a:xfrm>
            <a:off x="5925151" y="2062425"/>
            <a:ext cx="211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6" type="subTitle"/>
          </p:nvPr>
        </p:nvSpPr>
        <p:spPr>
          <a:xfrm>
            <a:off x="5925154" y="2667875"/>
            <a:ext cx="21135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cxnSp>
        <p:nvCxnSpPr>
          <p:cNvPr id="95" name="Google Shape;95;p13"/>
          <p:cNvCxnSpPr/>
          <p:nvPr/>
        </p:nvCxnSpPr>
        <p:spPr>
          <a:xfrm>
            <a:off x="3406450" y="1926825"/>
            <a:ext cx="0" cy="1941300"/>
          </a:xfrm>
          <a:prstGeom prst="straightConnector1">
            <a:avLst/>
          </a:prstGeom>
          <a:noFill/>
          <a:ln cap="flat" cmpd="sng" w="38100">
            <a:solidFill>
              <a:srgbClr val="81ECE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3"/>
          <p:cNvCxnSpPr/>
          <p:nvPr/>
        </p:nvCxnSpPr>
        <p:spPr>
          <a:xfrm>
            <a:off x="5737375" y="1926825"/>
            <a:ext cx="0" cy="1941300"/>
          </a:xfrm>
          <a:prstGeom prst="straightConnector1">
            <a:avLst/>
          </a:prstGeom>
          <a:noFill/>
          <a:ln cap="flat" cmpd="sng" w="38100">
            <a:solidFill>
              <a:srgbClr val="81ECE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6 columns slide">
  <p:cSld name="TITLE_AND_TWO_COLUMNS_1_1"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cap="flat" cmpd="sng" w="38100">
            <a:solidFill>
              <a:srgbClr val="81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 txBox="1"/>
          <p:nvPr>
            <p:ph type="ctrTitle"/>
          </p:nvPr>
        </p:nvSpPr>
        <p:spPr>
          <a:xfrm>
            <a:off x="1105351" y="2765600"/>
            <a:ext cx="211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1" type="subTitle"/>
          </p:nvPr>
        </p:nvSpPr>
        <p:spPr>
          <a:xfrm>
            <a:off x="980600" y="3371050"/>
            <a:ext cx="23631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1" name="Google Shape;101;p14"/>
          <p:cNvSpPr txBox="1"/>
          <p:nvPr>
            <p:ph idx="2" type="ctrTitle"/>
          </p:nvPr>
        </p:nvSpPr>
        <p:spPr>
          <a:xfrm>
            <a:off x="3484651" y="2765600"/>
            <a:ext cx="211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3" type="subTitle"/>
          </p:nvPr>
        </p:nvSpPr>
        <p:spPr>
          <a:xfrm>
            <a:off x="3419975" y="3371050"/>
            <a:ext cx="22428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3" name="Google Shape;103;p14"/>
          <p:cNvSpPr txBox="1"/>
          <p:nvPr>
            <p:ph idx="4" type="ctrTitle"/>
          </p:nvPr>
        </p:nvSpPr>
        <p:spPr>
          <a:xfrm>
            <a:off x="5880251" y="2765600"/>
            <a:ext cx="211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5" type="subTitle"/>
          </p:nvPr>
        </p:nvSpPr>
        <p:spPr>
          <a:xfrm>
            <a:off x="5880250" y="3371050"/>
            <a:ext cx="21135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5" name="Google Shape;105;p14"/>
          <p:cNvSpPr txBox="1"/>
          <p:nvPr>
            <p:ph idx="6" type="title"/>
          </p:nvPr>
        </p:nvSpPr>
        <p:spPr>
          <a:xfrm>
            <a:off x="773850" y="638075"/>
            <a:ext cx="76725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107" name="Google Shape;107;p14"/>
          <p:cNvCxnSpPr/>
          <p:nvPr/>
        </p:nvCxnSpPr>
        <p:spPr>
          <a:xfrm>
            <a:off x="3343596" y="1602675"/>
            <a:ext cx="0" cy="2459700"/>
          </a:xfrm>
          <a:prstGeom prst="straightConnector1">
            <a:avLst/>
          </a:prstGeom>
          <a:noFill/>
          <a:ln cap="flat" cmpd="sng" w="38100">
            <a:solidFill>
              <a:srgbClr val="81ECE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4"/>
          <p:cNvCxnSpPr/>
          <p:nvPr/>
        </p:nvCxnSpPr>
        <p:spPr>
          <a:xfrm>
            <a:off x="5739196" y="1602675"/>
            <a:ext cx="0" cy="2459700"/>
          </a:xfrm>
          <a:prstGeom prst="straightConnector1">
            <a:avLst/>
          </a:prstGeom>
          <a:noFill/>
          <a:ln cap="flat" cmpd="sng" w="38100">
            <a:solidFill>
              <a:srgbClr val="81ECE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4"/>
          <p:cNvCxnSpPr/>
          <p:nvPr/>
        </p:nvCxnSpPr>
        <p:spPr>
          <a:xfrm>
            <a:off x="4233900" y="1120475"/>
            <a:ext cx="676200" cy="0"/>
          </a:xfrm>
          <a:prstGeom prst="straightConnector1">
            <a:avLst/>
          </a:prstGeom>
          <a:noFill/>
          <a:ln cap="flat" cmpd="sng" w="76200">
            <a:solidFill>
              <a:srgbClr val="81ECE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1050450" y="2918000"/>
            <a:ext cx="7043100" cy="0"/>
          </a:xfrm>
          <a:prstGeom prst="straightConnector1">
            <a:avLst/>
          </a:prstGeom>
          <a:noFill/>
          <a:ln cap="flat" cmpd="sng" w="38100">
            <a:solidFill>
              <a:srgbClr val="81ECE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14"/>
          <p:cNvSpPr txBox="1"/>
          <p:nvPr>
            <p:ph idx="7" type="ctrTitle"/>
          </p:nvPr>
        </p:nvSpPr>
        <p:spPr>
          <a:xfrm>
            <a:off x="1105351" y="1436375"/>
            <a:ext cx="211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8" type="subTitle"/>
          </p:nvPr>
        </p:nvSpPr>
        <p:spPr>
          <a:xfrm>
            <a:off x="1073150" y="2041825"/>
            <a:ext cx="21780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13" name="Google Shape;113;p14"/>
          <p:cNvSpPr txBox="1"/>
          <p:nvPr>
            <p:ph idx="9" type="ctrTitle"/>
          </p:nvPr>
        </p:nvSpPr>
        <p:spPr>
          <a:xfrm>
            <a:off x="3484651" y="1436375"/>
            <a:ext cx="211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14" name="Google Shape;114;p14"/>
          <p:cNvSpPr txBox="1"/>
          <p:nvPr>
            <p:ph idx="13" type="subTitle"/>
          </p:nvPr>
        </p:nvSpPr>
        <p:spPr>
          <a:xfrm>
            <a:off x="3452400" y="2041825"/>
            <a:ext cx="21780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15" name="Google Shape;115;p14"/>
          <p:cNvSpPr txBox="1"/>
          <p:nvPr>
            <p:ph idx="14" type="ctrTitle"/>
          </p:nvPr>
        </p:nvSpPr>
        <p:spPr>
          <a:xfrm>
            <a:off x="5880251" y="1436375"/>
            <a:ext cx="211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16" name="Google Shape;116;p14"/>
          <p:cNvSpPr txBox="1"/>
          <p:nvPr>
            <p:ph idx="15" type="subTitle"/>
          </p:nvPr>
        </p:nvSpPr>
        <p:spPr>
          <a:xfrm>
            <a:off x="5831650" y="2041825"/>
            <a:ext cx="22107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 &amp; some text slide">
  <p:cSld name="BIG_NUMBER">
    <p:bg>
      <p:bgPr>
        <a:solidFill>
          <a:srgbClr val="FF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0" name="Google Shape;120;p15"/>
          <p:cNvSpPr txBox="1"/>
          <p:nvPr>
            <p:ph idx="1" type="subTitle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1" name="Google Shape;121;p15"/>
          <p:cNvSpPr txBox="1"/>
          <p:nvPr>
            <p:ph type="title"/>
          </p:nvPr>
        </p:nvSpPr>
        <p:spPr>
          <a:xfrm>
            <a:off x="0" y="2466400"/>
            <a:ext cx="91440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b="1"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&amp; some text slide 2">
  <p:cSld name="BIG_NUMBER_2">
    <p:bg>
      <p:bgPr>
        <a:solidFill>
          <a:srgbClr val="FFFFF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 txBox="1"/>
          <p:nvPr>
            <p:ph hasCustomPrompt="1" type="title"/>
          </p:nvPr>
        </p:nvSpPr>
        <p:spPr>
          <a:xfrm>
            <a:off x="742950" y="1238100"/>
            <a:ext cx="7729500" cy="19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1"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6" name="Google Shape;126;p16"/>
          <p:cNvSpPr txBox="1"/>
          <p:nvPr>
            <p:ph idx="1" type="subTitle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&amp; some text slide 1">
  <p:cSld name="BIG_NUMBER_1"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 txBox="1"/>
          <p:nvPr>
            <p:ph hasCustomPrompt="1" type="title"/>
          </p:nvPr>
        </p:nvSpPr>
        <p:spPr>
          <a:xfrm>
            <a:off x="742950" y="832600"/>
            <a:ext cx="77295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1" name="Google Shape;131;p17"/>
          <p:cNvSpPr txBox="1"/>
          <p:nvPr>
            <p:ph idx="1" type="subTitle"/>
          </p:nvPr>
        </p:nvSpPr>
        <p:spPr>
          <a:xfrm>
            <a:off x="1667075" y="1469500"/>
            <a:ext cx="58098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2" name="Google Shape;132;p17"/>
          <p:cNvSpPr txBox="1"/>
          <p:nvPr>
            <p:ph hasCustomPrompt="1" idx="2" type="title"/>
          </p:nvPr>
        </p:nvSpPr>
        <p:spPr>
          <a:xfrm>
            <a:off x="742950" y="1956000"/>
            <a:ext cx="77295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" name="Google Shape;133;p17"/>
          <p:cNvSpPr txBox="1"/>
          <p:nvPr>
            <p:ph idx="3" type="subTitle"/>
          </p:nvPr>
        </p:nvSpPr>
        <p:spPr>
          <a:xfrm>
            <a:off x="1667075" y="2592900"/>
            <a:ext cx="58098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4" name="Google Shape;134;p17"/>
          <p:cNvSpPr txBox="1"/>
          <p:nvPr>
            <p:ph hasCustomPrompt="1" idx="4" type="title"/>
          </p:nvPr>
        </p:nvSpPr>
        <p:spPr>
          <a:xfrm>
            <a:off x="742950" y="3079400"/>
            <a:ext cx="77295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" name="Google Shape;135;p17"/>
          <p:cNvSpPr txBox="1"/>
          <p:nvPr>
            <p:ph idx="5" type="subTitle"/>
          </p:nvPr>
        </p:nvSpPr>
        <p:spPr>
          <a:xfrm>
            <a:off x="1667075" y="3716300"/>
            <a:ext cx="58098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frame">
  <p:cSld name="BLANK_1_1"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with title and text">
  <p:cSld name="CUSTOM_1">
    <p:bg>
      <p:bgPr>
        <a:solidFill>
          <a:srgbClr val="FFFF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406950" y="352200"/>
            <a:ext cx="4287900" cy="4311000"/>
          </a:xfrm>
          <a:prstGeom prst="rect">
            <a:avLst/>
          </a:prstGeom>
          <a:noFill/>
          <a:ln cap="flat" cmpd="sng" w="38100">
            <a:solidFill>
              <a:srgbClr val="81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 txBox="1"/>
          <p:nvPr>
            <p:ph type="title"/>
          </p:nvPr>
        </p:nvSpPr>
        <p:spPr>
          <a:xfrm>
            <a:off x="737850" y="980260"/>
            <a:ext cx="3571500" cy="5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3" name="Google Shape;143;p20"/>
          <p:cNvSpPr txBox="1"/>
          <p:nvPr>
            <p:ph idx="1" type="subTitle"/>
          </p:nvPr>
        </p:nvSpPr>
        <p:spPr>
          <a:xfrm>
            <a:off x="737850" y="2261500"/>
            <a:ext cx="3606600" cy="19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44" name="Google Shape;144;p20"/>
          <p:cNvCxnSpPr/>
          <p:nvPr/>
        </p:nvCxnSpPr>
        <p:spPr>
          <a:xfrm>
            <a:off x="2203050" y="1597475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" type="secHead">
  <p:cSld name="SECTION_HEADER">
    <p:bg>
      <p:bgPr>
        <a:solidFill>
          <a:srgbClr val="FFFFFF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4696224" y="1709442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572000" y="429350"/>
            <a:ext cx="2772000" cy="6357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7;p3"/>
          <p:cNvSpPr txBox="1"/>
          <p:nvPr>
            <p:ph idx="2" type="title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3" type="subTitle"/>
          </p:nvPr>
        </p:nvSpPr>
        <p:spPr>
          <a:xfrm>
            <a:off x="4696224" y="2836672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9" name="Google Shape;19;p3"/>
          <p:cNvSpPr txBox="1"/>
          <p:nvPr>
            <p:ph idx="4" type="title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5" type="subTitle"/>
          </p:nvPr>
        </p:nvSpPr>
        <p:spPr>
          <a:xfrm>
            <a:off x="4696224" y="3967490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1" name="Google Shape;21;p3"/>
          <p:cNvSpPr txBox="1"/>
          <p:nvPr>
            <p:ph idx="6" type="title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2" name="Google Shape;22;p3"/>
          <p:cNvSpPr/>
          <p:nvPr/>
        </p:nvSpPr>
        <p:spPr>
          <a:xfrm>
            <a:off x="0" y="0"/>
            <a:ext cx="2855700" cy="51435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3582225" y="1426175"/>
            <a:ext cx="838800" cy="8199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82225" y="2553400"/>
            <a:ext cx="838800" cy="8199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3582225" y="3680625"/>
            <a:ext cx="838800" cy="8199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 txBox="1"/>
          <p:nvPr>
            <p:ph hasCustomPrompt="1" idx="7" type="title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/>
          <p:nvPr>
            <p:ph hasCustomPrompt="1" idx="8" type="title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/>
          <p:nvPr>
            <p:ph hasCustomPrompt="1" idx="9" type="title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 with cyan frame">
  <p:cSld name="CUSTOM_1_1_1"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4609950" y="-11150"/>
            <a:ext cx="4545300" cy="52188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48" name="Google Shape;148;p21"/>
          <p:cNvSpPr txBox="1"/>
          <p:nvPr>
            <p:ph type="title"/>
          </p:nvPr>
        </p:nvSpPr>
        <p:spPr>
          <a:xfrm>
            <a:off x="626079" y="980260"/>
            <a:ext cx="3571500" cy="5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9" name="Google Shape;149;p21"/>
          <p:cNvSpPr txBox="1"/>
          <p:nvPr>
            <p:ph idx="1" type="subTitle"/>
          </p:nvPr>
        </p:nvSpPr>
        <p:spPr>
          <a:xfrm>
            <a:off x="626079" y="2261500"/>
            <a:ext cx="3606600" cy="19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50" name="Google Shape;150;p21"/>
          <p:cNvCxnSpPr/>
          <p:nvPr/>
        </p:nvCxnSpPr>
        <p:spPr>
          <a:xfrm>
            <a:off x="737850" y="1597475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21"/>
          <p:cNvSpPr txBox="1"/>
          <p:nvPr>
            <p:ph idx="2" type="subTitle"/>
          </p:nvPr>
        </p:nvSpPr>
        <p:spPr>
          <a:xfrm>
            <a:off x="5079304" y="2261500"/>
            <a:ext cx="3606600" cy="19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yan frame 1">
  <p:cSld name="CUSTOM_1_1_1_1">
    <p:bg>
      <p:bgPr>
        <a:solidFill>
          <a:srgbClr val="FFFFFF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5200425" y="-11150"/>
            <a:ext cx="3954900" cy="52188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yan with title and text ">
  <p:cSld name="CUSTOM_2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0" y="1027350"/>
            <a:ext cx="9144000" cy="30888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 txBox="1"/>
          <p:nvPr>
            <p:ph type="title"/>
          </p:nvPr>
        </p:nvSpPr>
        <p:spPr>
          <a:xfrm>
            <a:off x="4696275" y="1725450"/>
            <a:ext cx="30555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58" name="Google Shape;158;p23"/>
          <p:cNvSpPr txBox="1"/>
          <p:nvPr>
            <p:ph idx="1" type="subTitle"/>
          </p:nvPr>
        </p:nvSpPr>
        <p:spPr>
          <a:xfrm>
            <a:off x="4696275" y="2839950"/>
            <a:ext cx="2770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59" name="Google Shape;159;p23"/>
          <p:cNvSpPr txBox="1"/>
          <p:nvPr>
            <p:ph idx="12" type="sldNum"/>
          </p:nvPr>
        </p:nvSpPr>
        <p:spPr>
          <a:xfrm>
            <a:off x="8364708" y="42690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yan with title and text  1">
  <p:cSld name="CUSTOM_2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>
            <a:off x="0" y="1027350"/>
            <a:ext cx="9144000" cy="30888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4"/>
          <p:cNvSpPr txBox="1"/>
          <p:nvPr>
            <p:ph type="title"/>
          </p:nvPr>
        </p:nvSpPr>
        <p:spPr>
          <a:xfrm>
            <a:off x="1630100" y="1725450"/>
            <a:ext cx="30555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63" name="Google Shape;163;p24"/>
          <p:cNvSpPr txBox="1"/>
          <p:nvPr>
            <p:ph idx="1" type="subTitle"/>
          </p:nvPr>
        </p:nvSpPr>
        <p:spPr>
          <a:xfrm>
            <a:off x="1915400" y="2839950"/>
            <a:ext cx="2770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8364708" y="42690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yan with title and text">
  <p:cSld name="CUSTOM_7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/>
          <p:nvPr/>
        </p:nvSpPr>
        <p:spPr>
          <a:xfrm>
            <a:off x="-73650" y="-11150"/>
            <a:ext cx="9228900" cy="52188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1430400" y="653850"/>
            <a:ext cx="6283200" cy="383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1430400" y="1371450"/>
            <a:ext cx="1147200" cy="399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5"/>
          <p:cNvSpPr txBox="1"/>
          <p:nvPr>
            <p:ph type="title"/>
          </p:nvPr>
        </p:nvSpPr>
        <p:spPr>
          <a:xfrm>
            <a:off x="2675900" y="1220035"/>
            <a:ext cx="3926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0" name="Google Shape;170;p25"/>
          <p:cNvSpPr txBox="1"/>
          <p:nvPr>
            <p:ph idx="1" type="subTitle"/>
          </p:nvPr>
        </p:nvSpPr>
        <p:spPr>
          <a:xfrm>
            <a:off x="2675901" y="2547750"/>
            <a:ext cx="3136200" cy="19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frame ">
  <p:cSld name="BLANK_1_1_1">
    <p:bg>
      <p:bgPr>
        <a:solidFill>
          <a:srgbClr val="81ECEC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4" name="Google Shape;174;p26"/>
          <p:cNvSpPr txBox="1"/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cxnSp>
        <p:nvCxnSpPr>
          <p:cNvPr id="175" name="Google Shape;175;p26"/>
          <p:cNvCxnSpPr/>
          <p:nvPr/>
        </p:nvCxnSpPr>
        <p:spPr>
          <a:xfrm>
            <a:off x="918900" y="3511600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frame  1">
  <p:cSld name="BLANK_1_1_1_1">
    <p:bg>
      <p:bgPr>
        <a:solidFill>
          <a:srgbClr val="81ECEC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9" name="Google Shape;179;p27"/>
          <p:cNvSpPr txBox="1"/>
          <p:nvPr>
            <p:ph type="title"/>
          </p:nvPr>
        </p:nvSpPr>
        <p:spPr>
          <a:xfrm>
            <a:off x="783525" y="621500"/>
            <a:ext cx="76182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SECTION_HEADER_2">
    <p:bg>
      <p:bgPr>
        <a:solidFill>
          <a:srgbClr val="FFFFFF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956271" y="189950"/>
            <a:ext cx="53112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954225" y="1709475"/>
            <a:ext cx="3367200" cy="24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5177125" y="212900"/>
            <a:ext cx="3742800" cy="4684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4571997" y="3832425"/>
            <a:ext cx="762000" cy="11685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" name="Google Shape;35;p4"/>
          <p:cNvCxnSpPr/>
          <p:nvPr/>
        </p:nvCxnSpPr>
        <p:spPr>
          <a:xfrm>
            <a:off x="1068750" y="1340150"/>
            <a:ext cx="676200" cy="0"/>
          </a:xfrm>
          <a:prstGeom prst="straightConnector1">
            <a:avLst/>
          </a:prstGeom>
          <a:noFill/>
          <a:ln cap="flat" cmpd="sng" w="76200">
            <a:solidFill>
              <a:srgbClr val="87EA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1 1">
  <p:cSld name="SECTION_HEADER_2_1">
    <p:bg>
      <p:bgPr>
        <a:solidFill>
          <a:srgbClr val="FFFFF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956273" y="3469550"/>
            <a:ext cx="34830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39" name="Google Shape;39;p5"/>
          <p:cNvCxnSpPr/>
          <p:nvPr/>
        </p:nvCxnSpPr>
        <p:spPr>
          <a:xfrm>
            <a:off x="1068750" y="4619750"/>
            <a:ext cx="676200" cy="0"/>
          </a:xfrm>
          <a:prstGeom prst="straightConnector1">
            <a:avLst/>
          </a:prstGeom>
          <a:noFill/>
          <a:ln cap="flat" cmpd="sng" w="76200">
            <a:solidFill>
              <a:srgbClr val="87EA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SECTION_HEADER_1">
    <p:bg>
      <p:bgPr>
        <a:solidFill>
          <a:srgbClr val="FFFFFF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570047" y="993900"/>
            <a:ext cx="30555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" type="subTitle"/>
          </p:nvPr>
        </p:nvSpPr>
        <p:spPr>
          <a:xfrm>
            <a:off x="614775" y="2564775"/>
            <a:ext cx="29208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678525" y="2060575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CUSTOM">
    <p:bg>
      <p:bgPr>
        <a:solidFill>
          <a:srgbClr val="FFFFF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1395500" y="892500"/>
            <a:ext cx="6189000" cy="27318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1894475" y="1126950"/>
            <a:ext cx="5397600" cy="21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9" name="Google Shape;49;p7"/>
          <p:cNvSpPr txBox="1"/>
          <p:nvPr>
            <p:ph idx="2" type="subTitle"/>
          </p:nvPr>
        </p:nvSpPr>
        <p:spPr>
          <a:xfrm>
            <a:off x="1894475" y="2977400"/>
            <a:ext cx="29208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 slide" type="tx">
  <p:cSld name="TITLE_AND_BODY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 txBox="1"/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1454050" y="1904925"/>
            <a:ext cx="5877000" cy="25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11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048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21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1">
  <p:cSld name="TITLE_AND_BODY_2"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"/>
          <p:cNvSpPr txBox="1"/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60" name="Google Shape;60;p9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TITLE_AND_BODY_1"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98900" y="773100"/>
            <a:ext cx="3888000" cy="12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0" y="0"/>
            <a:ext cx="4259700" cy="5143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81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0"/>
          <p:cNvSpPr txBox="1"/>
          <p:nvPr>
            <p:ph idx="1" type="subTitle"/>
          </p:nvPr>
        </p:nvSpPr>
        <p:spPr>
          <a:xfrm>
            <a:off x="4598900" y="2968204"/>
            <a:ext cx="29208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66" name="Google Shape;66;p10"/>
          <p:cNvCxnSpPr/>
          <p:nvPr/>
        </p:nvCxnSpPr>
        <p:spPr>
          <a:xfrm>
            <a:off x="4778200" y="2780625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1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indent="-3111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indent="-3111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indent="-2921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ctrTitle"/>
          </p:nvPr>
        </p:nvSpPr>
        <p:spPr>
          <a:xfrm>
            <a:off x="964100" y="572650"/>
            <a:ext cx="7898100" cy="1921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The stellar and splendid derivative of the Jaspis sponge</a:t>
            </a:r>
            <a:endParaRPr i="1">
              <a:solidFill>
                <a:srgbClr val="434343"/>
              </a:solidFill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1130350" y="2636925"/>
            <a:ext cx="4004400" cy="19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latin typeface="Ubuntu Light"/>
                <a:ea typeface="Ubuntu Light"/>
                <a:cs typeface="Ubuntu Light"/>
                <a:sym typeface="Ubuntu Light"/>
              </a:rPr>
              <a:t>Madison Sobilo &amp; Hooriya Shaghasi</a:t>
            </a:r>
            <a:endParaRPr sz="1800">
              <a:solidFill>
                <a:srgbClr val="43434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latin typeface="Ubuntu Light"/>
                <a:ea typeface="Ubuntu Light"/>
                <a:cs typeface="Ubuntu Light"/>
                <a:sym typeface="Ubuntu Light"/>
              </a:rPr>
              <a:t>Department of Natural Sciences &amp; Mathematics</a:t>
            </a:r>
            <a:endParaRPr sz="1800">
              <a:solidFill>
                <a:srgbClr val="43434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latin typeface="Ubuntu Light"/>
                <a:ea typeface="Ubuntu Light"/>
                <a:cs typeface="Ubuntu Light"/>
                <a:sym typeface="Ubuntu Light"/>
              </a:rPr>
              <a:t>Dominican University of California</a:t>
            </a:r>
            <a:endParaRPr sz="1800">
              <a:solidFill>
                <a:srgbClr val="43434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latin typeface="Ubuntu Light"/>
                <a:ea typeface="Ubuntu Light"/>
                <a:cs typeface="Ubuntu Light"/>
                <a:sym typeface="Ubuntu Light"/>
              </a:rPr>
              <a:t>February 5th 2021</a:t>
            </a:r>
            <a:endParaRPr sz="1800">
              <a:solidFill>
                <a:srgbClr val="43434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5126" y="2560000"/>
            <a:ext cx="2899046" cy="19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/>
        </p:nvSpPr>
        <p:spPr>
          <a:xfrm>
            <a:off x="5870000" y="4427325"/>
            <a:ext cx="2434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">
                <a:latin typeface="Ubuntu Light"/>
                <a:ea typeface="Ubuntu Light"/>
                <a:cs typeface="Ubuntu Light"/>
                <a:sym typeface="Ubuntu Light"/>
              </a:rPr>
              <a:t>Vanderloos, Rob. Sponges wage chemical warfare in Indo-Pacific. 1997.</a:t>
            </a:r>
            <a:endParaRPr sz="500"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/>
          <p:nvPr>
            <p:ph idx="4" type="title"/>
          </p:nvPr>
        </p:nvSpPr>
        <p:spPr>
          <a:xfrm>
            <a:off x="0" y="619250"/>
            <a:ext cx="91440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34343"/>
                </a:solidFill>
              </a:rPr>
              <a:t>Biological Activity Reported</a:t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297" name="Google Shape;297;p37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solidFill>
                <a:srgbClr val="CCCCCC"/>
              </a:solidFill>
              <a:latin typeface="Arvo"/>
              <a:ea typeface="Arvo"/>
              <a:cs typeface="Arvo"/>
              <a:sym typeface="Arvo"/>
            </a:endParaRPr>
          </a:p>
        </p:txBody>
      </p:sp>
      <p:cxnSp>
        <p:nvCxnSpPr>
          <p:cNvPr id="298" name="Google Shape;298;p37"/>
          <p:cNvCxnSpPr/>
          <p:nvPr/>
        </p:nvCxnSpPr>
        <p:spPr>
          <a:xfrm>
            <a:off x="4550550" y="1941425"/>
            <a:ext cx="0" cy="1927500"/>
          </a:xfrm>
          <a:prstGeom prst="straightConnector1">
            <a:avLst/>
          </a:prstGeom>
          <a:noFill/>
          <a:ln cap="flat" cmpd="sng" w="38100">
            <a:solidFill>
              <a:srgbClr val="81ECE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9" name="Google Shape;299;p37"/>
          <p:cNvSpPr txBox="1"/>
          <p:nvPr>
            <p:ph idx="2" type="ctrTitle"/>
          </p:nvPr>
        </p:nvSpPr>
        <p:spPr>
          <a:xfrm>
            <a:off x="5009850" y="1682238"/>
            <a:ext cx="31695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">
                <a:solidFill>
                  <a:schemeClr val="dk2"/>
                </a:solidFill>
                <a:latin typeface="Ubuntu Medium"/>
                <a:ea typeface="Ubuntu Medium"/>
                <a:cs typeface="Ubuntu Medium"/>
                <a:sym typeface="Ubuntu Medium"/>
              </a:rPr>
              <a:t>Jaspis stellifera</a:t>
            </a:r>
            <a:endParaRPr b="0" i="1"/>
          </a:p>
        </p:txBody>
      </p:sp>
      <p:sp>
        <p:nvSpPr>
          <p:cNvPr id="300" name="Google Shape;300;p37"/>
          <p:cNvSpPr txBox="1"/>
          <p:nvPr>
            <p:ph idx="3" type="subTitle"/>
          </p:nvPr>
        </p:nvSpPr>
        <p:spPr>
          <a:xfrm>
            <a:off x="4550550" y="2289350"/>
            <a:ext cx="4088100" cy="17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 sz="1300"/>
              <a:t>Chemotype: Stellettin B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s" sz="1300"/>
              <a:t>Graph depicts how this molecule inhibits cell growth of normal and cancer cells.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 sz="1300"/>
              <a:t>Biological Activity: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s" sz="1300"/>
              <a:t>Stellettin B results in </a:t>
            </a:r>
            <a:r>
              <a:rPr i="1" lang="es" sz="1300"/>
              <a:t>in vitro</a:t>
            </a:r>
            <a:r>
              <a:rPr lang="es" sz="1300"/>
              <a:t> antitumor activity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s" sz="1300"/>
              <a:t>Cytotoxicity against human cancer cells</a:t>
            </a:r>
            <a:endParaRPr sz="13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37"/>
          <p:cNvPicPr preferRelativeResize="0"/>
          <p:nvPr/>
        </p:nvPicPr>
        <p:blipFill rotWithShape="1">
          <a:blip r:embed="rId3">
            <a:alphaModFix/>
          </a:blip>
          <a:srcRect b="9362" l="0" r="0" t="0"/>
          <a:stretch/>
        </p:blipFill>
        <p:spPr>
          <a:xfrm rot="-5400000">
            <a:off x="1189199" y="747000"/>
            <a:ext cx="2514400" cy="39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2475" y="1744800"/>
            <a:ext cx="2042550" cy="9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7"/>
          <p:cNvSpPr txBox="1"/>
          <p:nvPr/>
        </p:nvSpPr>
        <p:spPr>
          <a:xfrm>
            <a:off x="675901" y="1692600"/>
            <a:ext cx="145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Stellettin B 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04" name="Google Shape;304;p37"/>
          <p:cNvSpPr txBox="1"/>
          <p:nvPr/>
        </p:nvSpPr>
        <p:spPr>
          <a:xfrm>
            <a:off x="1239400" y="4050225"/>
            <a:ext cx="2583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Tang, Sheng-An et al. “In vitro antitumor activity of stellettin B, a triterpene from marine sponge Jaspis stellifera, on human glioblastoma cancer SF295 cells.” </a:t>
            </a:r>
            <a:endParaRPr sz="11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05" name="Google Shape;30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900" y="2699350"/>
            <a:ext cx="1640225" cy="108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8"/>
          <p:cNvSpPr txBox="1"/>
          <p:nvPr>
            <p:ph idx="4" type="title"/>
          </p:nvPr>
        </p:nvSpPr>
        <p:spPr>
          <a:xfrm>
            <a:off x="0" y="619250"/>
            <a:ext cx="91440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34343"/>
                </a:solidFill>
              </a:rPr>
              <a:t>Biological Activity Reported</a:t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311" name="Google Shape;311;p38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solidFill>
                <a:srgbClr val="CCCCCC"/>
              </a:solidFill>
              <a:latin typeface="Arvo"/>
              <a:ea typeface="Arvo"/>
              <a:cs typeface="Arvo"/>
              <a:sym typeface="Arvo"/>
            </a:endParaRPr>
          </a:p>
        </p:txBody>
      </p:sp>
      <p:cxnSp>
        <p:nvCxnSpPr>
          <p:cNvPr id="312" name="Google Shape;312;p38"/>
          <p:cNvCxnSpPr/>
          <p:nvPr/>
        </p:nvCxnSpPr>
        <p:spPr>
          <a:xfrm>
            <a:off x="4550550" y="1941425"/>
            <a:ext cx="0" cy="1927500"/>
          </a:xfrm>
          <a:prstGeom prst="straightConnector1">
            <a:avLst/>
          </a:prstGeom>
          <a:noFill/>
          <a:ln cap="flat" cmpd="sng" w="38100">
            <a:solidFill>
              <a:srgbClr val="81ECE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3" name="Google Shape;313;p38"/>
          <p:cNvSpPr txBox="1"/>
          <p:nvPr>
            <p:ph type="ctrTitle"/>
          </p:nvPr>
        </p:nvSpPr>
        <p:spPr>
          <a:xfrm>
            <a:off x="776325" y="1522338"/>
            <a:ext cx="31695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">
                <a:latin typeface="Ubuntu Medium"/>
                <a:ea typeface="Ubuntu Medium"/>
                <a:cs typeface="Ubuntu Medium"/>
                <a:sym typeface="Ubuntu Medium"/>
              </a:rPr>
              <a:t>Jaspis splendens</a:t>
            </a:r>
            <a:endParaRPr i="1"/>
          </a:p>
        </p:txBody>
      </p:sp>
      <p:sp>
        <p:nvSpPr>
          <p:cNvPr id="314" name="Google Shape;314;p38"/>
          <p:cNvSpPr txBox="1"/>
          <p:nvPr>
            <p:ph idx="1" type="subTitle"/>
          </p:nvPr>
        </p:nvSpPr>
        <p:spPr>
          <a:xfrm>
            <a:off x="484325" y="2222825"/>
            <a:ext cx="4125900" cy="18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Chemotype: Jaspamide R + Q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Biological Activity: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" sz="1500"/>
              <a:t>J. splendens </a:t>
            </a:r>
            <a:r>
              <a:rPr i="1" lang="es" sz="1500"/>
              <a:t>in vitro </a:t>
            </a:r>
            <a:r>
              <a:rPr lang="es" sz="1500"/>
              <a:t>cytotoxic activity against mouse lymphoma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38"/>
          <p:cNvPicPr preferRelativeResize="0"/>
          <p:nvPr/>
        </p:nvPicPr>
        <p:blipFill rotWithShape="1">
          <a:blip r:embed="rId3">
            <a:alphaModFix/>
          </a:blip>
          <a:srcRect b="9362" l="0" r="0" t="0"/>
          <a:stretch/>
        </p:blipFill>
        <p:spPr>
          <a:xfrm rot="-5400000">
            <a:off x="5296896" y="1089370"/>
            <a:ext cx="2603216" cy="326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2022" y="1522354"/>
            <a:ext cx="2166240" cy="234656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8"/>
          <p:cNvSpPr txBox="1"/>
          <p:nvPr/>
        </p:nvSpPr>
        <p:spPr>
          <a:xfrm>
            <a:off x="5009270" y="2418575"/>
            <a:ext cx="120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Ubuntu"/>
                <a:ea typeface="Ubuntu"/>
                <a:cs typeface="Ubuntu"/>
                <a:sym typeface="Ubuntu"/>
              </a:rPr>
              <a:t>Jaspamide</a:t>
            </a:r>
            <a:endParaRPr b="1"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Ubuntu"/>
                <a:ea typeface="Ubuntu"/>
                <a:cs typeface="Ubuntu"/>
                <a:sym typeface="Ubuntu"/>
              </a:rPr>
              <a:t> R + Q</a:t>
            </a:r>
            <a:endParaRPr b="1"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18" name="Google Shape;318;p38"/>
          <p:cNvSpPr txBox="1"/>
          <p:nvPr/>
        </p:nvSpPr>
        <p:spPr>
          <a:xfrm>
            <a:off x="5105999" y="4024925"/>
            <a:ext cx="298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2"/>
                </a:solidFill>
              </a:rPr>
              <a:t>Ebada SS, Wray V, De Voogd NJ, Deng Z, Lin W, Proksch P. Two New Jaspamide Derivatives from the Marine Sponge </a:t>
            </a:r>
            <a:r>
              <a:rPr i="1" lang="es" sz="700">
                <a:solidFill>
                  <a:schemeClr val="lt2"/>
                </a:solidFill>
              </a:rPr>
              <a:t>Jaspis splendens</a:t>
            </a:r>
            <a:r>
              <a:rPr lang="es" sz="700">
                <a:solidFill>
                  <a:schemeClr val="lt2"/>
                </a:solidFill>
              </a:rPr>
              <a:t>. </a:t>
            </a:r>
            <a:endParaRPr sz="1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/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Outline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24" name="Google Shape;324;p39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5" name="Google Shape;325;p39"/>
          <p:cNvSpPr txBox="1"/>
          <p:nvPr>
            <p:ph idx="2" type="title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Background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26" name="Google Shape;326;p39"/>
          <p:cNvSpPr txBox="1"/>
          <p:nvPr>
            <p:ph idx="3" type="subTitle"/>
          </p:nvPr>
        </p:nvSpPr>
        <p:spPr>
          <a:xfrm>
            <a:off x="4696224" y="3008522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Conclusions</a:t>
            </a:r>
            <a:endParaRPr b="1"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27" name="Google Shape;327;p39"/>
          <p:cNvSpPr txBox="1"/>
          <p:nvPr>
            <p:ph idx="4" type="title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Biological Activity Reported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28" name="Google Shape;328;p39"/>
          <p:cNvSpPr txBox="1"/>
          <p:nvPr>
            <p:ph idx="1" type="subTitle"/>
          </p:nvPr>
        </p:nvSpPr>
        <p:spPr>
          <a:xfrm>
            <a:off x="4696225" y="1881300"/>
            <a:ext cx="39405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Nonpolar and Polar Chemistry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29" name="Google Shape;329;p39"/>
          <p:cNvSpPr txBox="1"/>
          <p:nvPr>
            <p:ph idx="5" type="subTitle"/>
          </p:nvPr>
        </p:nvSpPr>
        <p:spPr>
          <a:xfrm>
            <a:off x="4696224" y="4135740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Interesting Facts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0" name="Google Shape;330;p39"/>
          <p:cNvSpPr txBox="1"/>
          <p:nvPr>
            <p:ph idx="6" type="title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Acknowledgements and References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31" name="Google Shape;331;p39"/>
          <p:cNvSpPr txBox="1"/>
          <p:nvPr>
            <p:ph idx="7" type="title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332" name="Google Shape;332;p39"/>
          <p:cNvSpPr txBox="1"/>
          <p:nvPr>
            <p:ph idx="8" type="title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333" name="Google Shape;333;p39"/>
          <p:cNvSpPr txBox="1"/>
          <p:nvPr>
            <p:ph idx="9" type="title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/>
        </p:nvSpPr>
        <p:spPr>
          <a:xfrm>
            <a:off x="1312925" y="1510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Conclusions</a:t>
            </a:r>
            <a:endParaRPr/>
          </a:p>
        </p:txBody>
      </p:sp>
      <p:sp>
        <p:nvSpPr>
          <p:cNvPr id="339" name="Google Shape;339;p40"/>
          <p:cNvSpPr txBox="1"/>
          <p:nvPr/>
        </p:nvSpPr>
        <p:spPr>
          <a:xfrm>
            <a:off x="345425" y="1617450"/>
            <a:ext cx="4438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Jaspis  </a:t>
            </a:r>
            <a:r>
              <a:rPr b="1" lang="es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sponge is the genus of </a:t>
            </a:r>
            <a:r>
              <a:rPr b="1" i="1" lang="es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Jaspis splendens</a:t>
            </a:r>
            <a:r>
              <a:rPr b="1" lang="es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 and </a:t>
            </a:r>
            <a:r>
              <a:rPr b="1" i="1" lang="es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Jaspis stellifera</a:t>
            </a:r>
            <a:endParaRPr b="1" i="1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	</a:t>
            </a:r>
            <a:endParaRPr b="1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	-Collected from the Indo-Pacific Region</a:t>
            </a:r>
            <a:endParaRPr b="1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Could lead to drugs to treat:</a:t>
            </a:r>
            <a:endParaRPr b="1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-Glioblastomas, carcinomas, and lymphomas </a:t>
            </a:r>
            <a:endParaRPr b="1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0" name="Google Shape;340;p40"/>
          <p:cNvSpPr txBox="1"/>
          <p:nvPr/>
        </p:nvSpPr>
        <p:spPr>
          <a:xfrm>
            <a:off x="5735700" y="1401900"/>
            <a:ext cx="3090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Ubuntu Light"/>
                <a:ea typeface="Ubuntu Light"/>
                <a:cs typeface="Ubuntu Light"/>
                <a:sym typeface="Ubuntu Light"/>
              </a:rPr>
              <a:t>Stellettin B</a:t>
            </a:r>
            <a:endParaRPr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Ubuntu Light"/>
              <a:buChar char="●"/>
            </a:pPr>
            <a:r>
              <a:rPr lang="es">
                <a:latin typeface="Ubuntu Light"/>
                <a:ea typeface="Ubuntu Light"/>
                <a:cs typeface="Ubuntu Light"/>
                <a:sym typeface="Ubuntu Light"/>
              </a:rPr>
              <a:t>May be a lead compound for a discovery of a drug candidate for treatment of part of </a:t>
            </a:r>
            <a:r>
              <a:rPr lang="es">
                <a:latin typeface="Ubuntu Light"/>
                <a:ea typeface="Ubuntu Light"/>
                <a:cs typeface="Ubuntu Light"/>
                <a:sym typeface="Ubuntu Light"/>
              </a:rPr>
              <a:t>glioblastomas</a:t>
            </a:r>
            <a:endParaRPr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Ubuntu Light"/>
                <a:ea typeface="Ubuntu Light"/>
                <a:cs typeface="Ubuntu Light"/>
                <a:sym typeface="Ubuntu Light"/>
              </a:rPr>
              <a:t>Jaspamide R + Q</a:t>
            </a:r>
            <a:endParaRPr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Ubuntu Light"/>
              <a:buChar char="●"/>
            </a:pPr>
            <a:r>
              <a:rPr lang="es">
                <a:latin typeface="Ubuntu Light"/>
                <a:ea typeface="Ubuntu Light"/>
                <a:cs typeface="Ubuntu Light"/>
                <a:sym typeface="Ubuntu Light"/>
              </a:rPr>
              <a:t>The start of determining antiproliferative activity in mouse lymphoma</a:t>
            </a:r>
            <a:endParaRPr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1"/>
          <p:cNvSpPr txBox="1"/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Outline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6" name="Google Shape;346;p41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7" name="Google Shape;347;p41"/>
          <p:cNvSpPr txBox="1"/>
          <p:nvPr>
            <p:ph idx="2" type="title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Background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48" name="Google Shape;348;p41"/>
          <p:cNvSpPr txBox="1"/>
          <p:nvPr>
            <p:ph idx="3" type="subTitle"/>
          </p:nvPr>
        </p:nvSpPr>
        <p:spPr>
          <a:xfrm>
            <a:off x="4696224" y="3008522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Conclusions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9" name="Google Shape;349;p41"/>
          <p:cNvSpPr txBox="1"/>
          <p:nvPr>
            <p:ph idx="4" type="title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Biological Activity Reported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50" name="Google Shape;350;p41"/>
          <p:cNvSpPr txBox="1"/>
          <p:nvPr>
            <p:ph idx="1" type="subTitle"/>
          </p:nvPr>
        </p:nvSpPr>
        <p:spPr>
          <a:xfrm>
            <a:off x="4696225" y="1881300"/>
            <a:ext cx="39405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Nonpolar and Polar Chemistry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1" name="Google Shape;351;p41"/>
          <p:cNvSpPr txBox="1"/>
          <p:nvPr>
            <p:ph idx="5" type="subTitle"/>
          </p:nvPr>
        </p:nvSpPr>
        <p:spPr>
          <a:xfrm>
            <a:off x="4696224" y="4135740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Interesting Facts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2" name="Google Shape;352;p41"/>
          <p:cNvSpPr txBox="1"/>
          <p:nvPr>
            <p:ph idx="6" type="title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Acknowledgements and References</a:t>
            </a:r>
            <a:endParaRPr/>
          </a:p>
        </p:txBody>
      </p:sp>
      <p:sp>
        <p:nvSpPr>
          <p:cNvPr id="353" name="Google Shape;353;p41"/>
          <p:cNvSpPr txBox="1"/>
          <p:nvPr>
            <p:ph idx="7" type="title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354" name="Google Shape;354;p41"/>
          <p:cNvSpPr txBox="1"/>
          <p:nvPr>
            <p:ph idx="8" type="title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355" name="Google Shape;355;p41"/>
          <p:cNvSpPr txBox="1"/>
          <p:nvPr>
            <p:ph idx="9" type="title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"/>
          <p:cNvSpPr txBox="1"/>
          <p:nvPr>
            <p:ph idx="1" type="body"/>
          </p:nvPr>
        </p:nvSpPr>
        <p:spPr>
          <a:xfrm>
            <a:off x="2576975" y="1506675"/>
            <a:ext cx="40788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A special thank you to:</a:t>
            </a:r>
            <a:endParaRPr b="1" sz="1800">
              <a:solidFill>
                <a:srgbClr val="99999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99999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Dr. Johnson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Professor Joseph Morris</a:t>
            </a:r>
            <a:r>
              <a:rPr b="1" lang="es" sz="180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 sz="1800">
              <a:solidFill>
                <a:srgbClr val="99999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Dr. Spain</a:t>
            </a:r>
            <a:endParaRPr b="1" sz="1800">
              <a:solidFill>
                <a:srgbClr val="99999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Dr. Bower</a:t>
            </a:r>
            <a:endParaRPr b="1" sz="1800">
              <a:solidFill>
                <a:srgbClr val="99999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Dr. Protas</a:t>
            </a:r>
            <a:endParaRPr b="1" sz="1800">
              <a:solidFill>
                <a:srgbClr val="99999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Dr. Hall</a:t>
            </a:r>
            <a:endParaRPr b="1" sz="1800">
              <a:solidFill>
                <a:srgbClr val="99999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361" name="Google Shape;361;p42"/>
          <p:cNvSpPr txBox="1"/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Acknowledgements</a:t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362" name="Google Shape;362;p42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63" name="Google Shape;36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225" y="1506675"/>
            <a:ext cx="1776850" cy="17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 txBox="1"/>
          <p:nvPr>
            <p:ph idx="1" type="body"/>
          </p:nvPr>
        </p:nvSpPr>
        <p:spPr>
          <a:xfrm>
            <a:off x="1236525" y="1320750"/>
            <a:ext cx="6878700" cy="29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303030"/>
                </a:solidFill>
                <a:latin typeface="Ubuntu"/>
                <a:ea typeface="Ubuntu"/>
                <a:cs typeface="Ubuntu"/>
                <a:sym typeface="Ubuntu"/>
              </a:rPr>
              <a:t>Tang, Sheng-An et al. “In vitro antitumor activity of stellettin B, a triterpene from marine sponge Jaspis stellifera, on human glioblastoma cancer SF295 cells.” </a:t>
            </a:r>
            <a:r>
              <a:rPr i="1" lang="es" sz="1300">
                <a:solidFill>
                  <a:srgbClr val="303030"/>
                </a:solidFill>
                <a:latin typeface="Ubuntu"/>
                <a:ea typeface="Ubuntu"/>
                <a:cs typeface="Ubuntu"/>
                <a:sym typeface="Ubuntu"/>
              </a:rPr>
              <a:t>Marine drugs</a:t>
            </a:r>
            <a:r>
              <a:rPr lang="es" sz="1300">
                <a:solidFill>
                  <a:srgbClr val="303030"/>
                </a:solidFill>
                <a:latin typeface="Ubuntu"/>
                <a:ea typeface="Ubuntu"/>
                <a:cs typeface="Ubuntu"/>
                <a:sym typeface="Ubuntu"/>
              </a:rPr>
              <a:t> vol. 12,7 4200-13. 15 Jul. 2014, doi:10.3390/md12074200</a:t>
            </a:r>
            <a:endParaRPr sz="1300">
              <a:solidFill>
                <a:srgbClr val="30303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303030"/>
                </a:solidFill>
                <a:latin typeface="Ubuntu"/>
                <a:ea typeface="Ubuntu"/>
                <a:cs typeface="Ubuntu"/>
                <a:sym typeface="Ubuntu"/>
              </a:rPr>
              <a:t>Ebada SS, Wray V, De Voogd NJ, Deng Z, Lin W, Proksch P. Two New Jaspamide Derivatives from the Marine Sponge </a:t>
            </a:r>
            <a:r>
              <a:rPr i="1" lang="es" sz="1300">
                <a:solidFill>
                  <a:srgbClr val="303030"/>
                </a:solidFill>
                <a:latin typeface="Ubuntu"/>
                <a:ea typeface="Ubuntu"/>
                <a:cs typeface="Ubuntu"/>
                <a:sym typeface="Ubuntu"/>
              </a:rPr>
              <a:t>Jaspis splendens</a:t>
            </a:r>
            <a:r>
              <a:rPr lang="es" sz="1300">
                <a:solidFill>
                  <a:srgbClr val="303030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i="1" lang="es" sz="1300">
                <a:solidFill>
                  <a:srgbClr val="303030"/>
                </a:solidFill>
                <a:latin typeface="Ubuntu"/>
                <a:ea typeface="Ubuntu"/>
                <a:cs typeface="Ubuntu"/>
                <a:sym typeface="Ubuntu"/>
              </a:rPr>
              <a:t>Marine Drugs</a:t>
            </a:r>
            <a:r>
              <a:rPr lang="es" sz="1300">
                <a:solidFill>
                  <a:srgbClr val="303030"/>
                </a:solidFill>
                <a:latin typeface="Ubuntu"/>
                <a:ea typeface="Ubuntu"/>
                <a:cs typeface="Ubuntu"/>
                <a:sym typeface="Ubuntu"/>
              </a:rPr>
              <a:t>. 2009; 7(3):435-444. https://doi.org/10.3390/md7030435</a:t>
            </a:r>
            <a:endParaRPr sz="1300">
              <a:solidFill>
                <a:srgbClr val="30303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0303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University of Delaware College of Marine Studies. Smithsonian Magazine.</a:t>
            </a:r>
            <a:endParaRPr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Sarà, Michele. "Sponge". Encyclopedia Britannica, 6 Mar. 2020, https://www.britannica.com/animal/sponge-animal. Accessed 4 February 2021.</a:t>
            </a:r>
            <a:endParaRPr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369" name="Google Shape;369;p43"/>
          <p:cNvSpPr txBox="1"/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References </a:t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370" name="Google Shape;370;p43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4"/>
          <p:cNvSpPr txBox="1"/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Outline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76" name="Google Shape;376;p44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77" name="Google Shape;377;p44"/>
          <p:cNvSpPr txBox="1"/>
          <p:nvPr>
            <p:ph idx="2" type="title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Background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78" name="Google Shape;378;p44"/>
          <p:cNvSpPr txBox="1"/>
          <p:nvPr>
            <p:ph idx="3" type="subTitle"/>
          </p:nvPr>
        </p:nvSpPr>
        <p:spPr>
          <a:xfrm>
            <a:off x="4696224" y="3008522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Conclusions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79" name="Google Shape;379;p44"/>
          <p:cNvSpPr txBox="1"/>
          <p:nvPr>
            <p:ph idx="4" type="title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Biological Activity Reported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80" name="Google Shape;380;p44"/>
          <p:cNvSpPr txBox="1"/>
          <p:nvPr>
            <p:ph idx="1" type="subTitle"/>
          </p:nvPr>
        </p:nvSpPr>
        <p:spPr>
          <a:xfrm>
            <a:off x="4696225" y="1881300"/>
            <a:ext cx="39405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Nonpolar and Polar Chemistry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1" name="Google Shape;381;p44"/>
          <p:cNvSpPr txBox="1"/>
          <p:nvPr>
            <p:ph idx="5" type="subTitle"/>
          </p:nvPr>
        </p:nvSpPr>
        <p:spPr>
          <a:xfrm>
            <a:off x="4696224" y="4135740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Interesting Facts</a:t>
            </a:r>
            <a:endParaRPr b="1"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2" name="Google Shape;382;p44"/>
          <p:cNvSpPr txBox="1"/>
          <p:nvPr>
            <p:ph idx="6" type="title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Acknowledgements and References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83" name="Google Shape;383;p44"/>
          <p:cNvSpPr txBox="1"/>
          <p:nvPr>
            <p:ph idx="7" type="title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384" name="Google Shape;384;p44"/>
          <p:cNvSpPr txBox="1"/>
          <p:nvPr>
            <p:ph idx="8" type="title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385" name="Google Shape;385;p44"/>
          <p:cNvSpPr txBox="1"/>
          <p:nvPr>
            <p:ph idx="9" type="title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5"/>
          <p:cNvSpPr txBox="1"/>
          <p:nvPr>
            <p:ph idx="4" type="title"/>
          </p:nvPr>
        </p:nvSpPr>
        <p:spPr>
          <a:xfrm>
            <a:off x="0" y="760150"/>
            <a:ext cx="91440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34343"/>
                </a:solidFill>
              </a:rPr>
              <a:t>Interesting Facts</a:t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391" name="Google Shape;391;p45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solidFill>
                <a:srgbClr val="CCCCCC"/>
              </a:solidFill>
              <a:latin typeface="Arvo"/>
              <a:ea typeface="Arvo"/>
              <a:cs typeface="Arvo"/>
              <a:sym typeface="Arvo"/>
            </a:endParaRPr>
          </a:p>
        </p:txBody>
      </p:sp>
      <p:cxnSp>
        <p:nvCxnSpPr>
          <p:cNvPr id="392" name="Google Shape;392;p45"/>
          <p:cNvCxnSpPr/>
          <p:nvPr/>
        </p:nvCxnSpPr>
        <p:spPr>
          <a:xfrm>
            <a:off x="4550550" y="1941425"/>
            <a:ext cx="0" cy="1927500"/>
          </a:xfrm>
          <a:prstGeom prst="straightConnector1">
            <a:avLst/>
          </a:prstGeom>
          <a:noFill/>
          <a:ln cap="flat" cmpd="sng" w="38100">
            <a:solidFill>
              <a:srgbClr val="81ECE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3" name="Google Shape;393;p45"/>
          <p:cNvSpPr txBox="1"/>
          <p:nvPr>
            <p:ph type="ctrTitle"/>
          </p:nvPr>
        </p:nvSpPr>
        <p:spPr>
          <a:xfrm>
            <a:off x="1113228" y="1571550"/>
            <a:ext cx="3169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600">
                <a:solidFill>
                  <a:srgbClr val="2D2D2D"/>
                </a:solidFill>
              </a:rPr>
              <a:t>Alvinella pompejana</a:t>
            </a:r>
            <a:endParaRPr i="1" sz="1600">
              <a:solidFill>
                <a:srgbClr val="2D2D2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600">
                <a:solidFill>
                  <a:srgbClr val="2D2D2D"/>
                </a:solidFill>
              </a:rPr>
              <a:t>	</a:t>
            </a:r>
            <a:r>
              <a:rPr lang="es" sz="1600">
                <a:solidFill>
                  <a:srgbClr val="2D2D2D"/>
                </a:solidFill>
              </a:rPr>
              <a:t>aka Pompeii Worm</a:t>
            </a:r>
            <a:endParaRPr sz="1600">
              <a:solidFill>
                <a:srgbClr val="2D2D2D"/>
              </a:solidFill>
            </a:endParaRPr>
          </a:p>
        </p:txBody>
      </p:sp>
      <p:sp>
        <p:nvSpPr>
          <p:cNvPr id="394" name="Google Shape;394;p45"/>
          <p:cNvSpPr txBox="1"/>
          <p:nvPr>
            <p:ph idx="1" type="subTitle"/>
          </p:nvPr>
        </p:nvSpPr>
        <p:spPr>
          <a:xfrm>
            <a:off x="527375" y="2256450"/>
            <a:ext cx="2103900" cy="21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2D2D2D"/>
                </a:solidFill>
                <a:latin typeface="Ubuntu"/>
                <a:ea typeface="Ubuntu"/>
                <a:cs typeface="Ubuntu"/>
                <a:sym typeface="Ubuntu"/>
              </a:rPr>
              <a:t>The Pompeii Worm is one of the most heat-resistant animals.</a:t>
            </a:r>
            <a:endParaRPr sz="1200">
              <a:solidFill>
                <a:srgbClr val="2D2D2D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D2D2D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2D2D2D"/>
                </a:solidFill>
                <a:latin typeface="Ubuntu"/>
                <a:ea typeface="Ubuntu"/>
                <a:cs typeface="Ubuntu"/>
                <a:sym typeface="Ubuntu"/>
              </a:rPr>
              <a:t>This polychaete lives in hydrothermal vents on the ocean floor where they rest in water over 140 degrees Fahrenheit.</a:t>
            </a:r>
            <a:endParaRPr sz="1200">
              <a:solidFill>
                <a:srgbClr val="2D2D2D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D2D2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5" name="Google Shape;395;p45"/>
          <p:cNvSpPr txBox="1"/>
          <p:nvPr>
            <p:ph idx="2" type="ctrTitle"/>
          </p:nvPr>
        </p:nvSpPr>
        <p:spPr>
          <a:xfrm>
            <a:off x="4818378" y="1571550"/>
            <a:ext cx="3169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000000"/>
                </a:solidFill>
              </a:rPr>
              <a:t>Sponges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	</a:t>
            </a:r>
            <a:r>
              <a:rPr lang="es" sz="1300">
                <a:solidFill>
                  <a:srgbClr val="000000"/>
                </a:solidFill>
                <a:highlight>
                  <a:srgbClr val="FFFFFF"/>
                </a:highlight>
              </a:rPr>
              <a:t>living animals that live in water. Scientific name: Porifera</a:t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396" name="Google Shape;396;p45"/>
          <p:cNvSpPr txBox="1"/>
          <p:nvPr>
            <p:ph idx="3" type="subTitle"/>
          </p:nvPr>
        </p:nvSpPr>
        <p:spPr>
          <a:xfrm>
            <a:off x="5100050" y="2216250"/>
            <a:ext cx="3101400" cy="21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1A1A1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Molecular data suggest that both sponges and more-complex animals evolved from a common ancestor.</a:t>
            </a:r>
            <a:endParaRPr sz="1200">
              <a:solidFill>
                <a:srgbClr val="1A1A1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1A1A1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The animal nature of sponges was confirmed in 1765 after observations of their water currents and the changes in diameter of the openings into their central cavity.</a:t>
            </a:r>
            <a:endParaRPr sz="1200">
              <a:solidFill>
                <a:srgbClr val="1A1A1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rgbClr val="1A1A1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Sarà, Michele. "Sponge". Encyclopedia Britannica, 6 Mar. 2020, https://www.britannica.com/animal/sponge-animal. Accessed 4 February 2021.</a:t>
            </a:r>
            <a:endParaRPr sz="700">
              <a:solidFill>
                <a:srgbClr val="1A1A1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97" name="Google Shape;39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529550" y="2595575"/>
            <a:ext cx="2061801" cy="14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5"/>
          <p:cNvSpPr txBox="1"/>
          <p:nvPr/>
        </p:nvSpPr>
        <p:spPr>
          <a:xfrm>
            <a:off x="2764550" y="4299800"/>
            <a:ext cx="159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University of Delaware College of Marine Studies</a:t>
            </a:r>
            <a:endParaRPr sz="1100">
              <a:solidFill>
                <a:schemeClr val="dk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Outline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93" name="Google Shape;193;p29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4" name="Google Shape;194;p29"/>
          <p:cNvSpPr txBox="1"/>
          <p:nvPr>
            <p:ph idx="2" type="title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Background</a:t>
            </a:r>
            <a:endParaRPr/>
          </a:p>
        </p:txBody>
      </p:sp>
      <p:sp>
        <p:nvSpPr>
          <p:cNvPr id="195" name="Google Shape;195;p29"/>
          <p:cNvSpPr txBox="1"/>
          <p:nvPr>
            <p:ph idx="3" type="subTitle"/>
          </p:nvPr>
        </p:nvSpPr>
        <p:spPr>
          <a:xfrm>
            <a:off x="4696224" y="3008522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Conclusions</a:t>
            </a:r>
            <a:endParaRPr b="1"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6" name="Google Shape;196;p29"/>
          <p:cNvSpPr txBox="1"/>
          <p:nvPr>
            <p:ph idx="4" type="title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Biological Activity Reported</a:t>
            </a:r>
            <a:endParaRPr/>
          </a:p>
        </p:txBody>
      </p:sp>
      <p:sp>
        <p:nvSpPr>
          <p:cNvPr id="197" name="Google Shape;197;p29"/>
          <p:cNvSpPr txBox="1"/>
          <p:nvPr>
            <p:ph idx="1" type="subTitle"/>
          </p:nvPr>
        </p:nvSpPr>
        <p:spPr>
          <a:xfrm>
            <a:off x="4696225" y="1881300"/>
            <a:ext cx="39405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Nonpolar and Polar Chemistry</a:t>
            </a:r>
            <a:endParaRPr b="1"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8" name="Google Shape;198;p29"/>
          <p:cNvSpPr txBox="1"/>
          <p:nvPr>
            <p:ph idx="5" type="subTitle"/>
          </p:nvPr>
        </p:nvSpPr>
        <p:spPr>
          <a:xfrm>
            <a:off x="4696224" y="4135740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Interesting Facts</a:t>
            </a:r>
            <a:endParaRPr b="1"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9" name="Google Shape;199;p29"/>
          <p:cNvSpPr txBox="1"/>
          <p:nvPr>
            <p:ph idx="6" type="title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Acknowledgements and References</a:t>
            </a:r>
            <a:endParaRPr/>
          </a:p>
        </p:txBody>
      </p:sp>
      <p:sp>
        <p:nvSpPr>
          <p:cNvPr id="200" name="Google Shape;200;p29"/>
          <p:cNvSpPr txBox="1"/>
          <p:nvPr>
            <p:ph idx="7" type="title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201" name="Google Shape;201;p29"/>
          <p:cNvSpPr txBox="1"/>
          <p:nvPr>
            <p:ph idx="8" type="title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202" name="Google Shape;202;p29"/>
          <p:cNvSpPr txBox="1"/>
          <p:nvPr>
            <p:ph idx="9" type="title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Outline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08" name="Google Shape;208;p30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09" name="Google Shape;209;p30"/>
          <p:cNvSpPr txBox="1"/>
          <p:nvPr>
            <p:ph idx="2" type="title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Background</a:t>
            </a:r>
            <a:endParaRPr/>
          </a:p>
        </p:txBody>
      </p:sp>
      <p:sp>
        <p:nvSpPr>
          <p:cNvPr id="210" name="Google Shape;210;p30"/>
          <p:cNvSpPr txBox="1"/>
          <p:nvPr>
            <p:ph idx="3" type="subTitle"/>
          </p:nvPr>
        </p:nvSpPr>
        <p:spPr>
          <a:xfrm>
            <a:off x="4696224" y="3008522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Conclusions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1" name="Google Shape;211;p30"/>
          <p:cNvSpPr txBox="1"/>
          <p:nvPr>
            <p:ph idx="4" type="title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Biological Activity Reported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12" name="Google Shape;212;p30"/>
          <p:cNvSpPr txBox="1"/>
          <p:nvPr>
            <p:ph idx="1" type="subTitle"/>
          </p:nvPr>
        </p:nvSpPr>
        <p:spPr>
          <a:xfrm>
            <a:off x="4696225" y="1881300"/>
            <a:ext cx="39405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Nonpolar and Polar Chemistry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3" name="Google Shape;213;p30"/>
          <p:cNvSpPr txBox="1"/>
          <p:nvPr>
            <p:ph idx="5" type="subTitle"/>
          </p:nvPr>
        </p:nvSpPr>
        <p:spPr>
          <a:xfrm>
            <a:off x="4696224" y="4135740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Interesting Facts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4" name="Google Shape;214;p30"/>
          <p:cNvSpPr txBox="1"/>
          <p:nvPr>
            <p:ph idx="6" type="title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Acknowledgements and References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15" name="Google Shape;215;p30"/>
          <p:cNvSpPr txBox="1"/>
          <p:nvPr>
            <p:ph idx="7" type="title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216" name="Google Shape;216;p30"/>
          <p:cNvSpPr txBox="1"/>
          <p:nvPr>
            <p:ph idx="8" type="title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217" name="Google Shape;217;p30"/>
          <p:cNvSpPr txBox="1"/>
          <p:nvPr>
            <p:ph idx="9" type="title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/>
          <p:nvPr/>
        </p:nvSpPr>
        <p:spPr>
          <a:xfrm>
            <a:off x="625650" y="1147950"/>
            <a:ext cx="4749900" cy="5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600">
                <a:latin typeface="Ubuntu"/>
                <a:ea typeface="Ubuntu"/>
                <a:cs typeface="Ubuntu"/>
                <a:sym typeface="Ubuntu"/>
              </a:rPr>
              <a:t>Jaspis- </a:t>
            </a:r>
            <a:r>
              <a:rPr b="1" lang="es" sz="1600">
                <a:latin typeface="Ubuntu"/>
                <a:ea typeface="Ubuntu"/>
                <a:cs typeface="Ubuntu"/>
                <a:sym typeface="Ubuntu"/>
              </a:rPr>
              <a:t>(collection number 95533)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223" name="Google Shape;223;p31"/>
          <p:cNvSpPr txBox="1"/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Background</a:t>
            </a:r>
            <a:endParaRPr/>
          </a:p>
        </p:txBody>
      </p:sp>
      <p:pic>
        <p:nvPicPr>
          <p:cNvPr id="224" name="Google Shape;224;p31"/>
          <p:cNvPicPr preferRelativeResize="0"/>
          <p:nvPr/>
        </p:nvPicPr>
        <p:blipFill rotWithShape="1">
          <a:blip r:embed="rId3">
            <a:alphaModFix/>
          </a:blip>
          <a:srcRect b="9477" l="0" r="0" t="0"/>
          <a:stretch/>
        </p:blipFill>
        <p:spPr>
          <a:xfrm>
            <a:off x="5094450" y="2728375"/>
            <a:ext cx="3463650" cy="17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 txBox="1"/>
          <p:nvPr/>
        </p:nvSpPr>
        <p:spPr>
          <a:xfrm>
            <a:off x="4963975" y="1130025"/>
            <a:ext cx="3925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Ubuntu"/>
                <a:ea typeface="Ubuntu"/>
                <a:cs typeface="Ubuntu"/>
                <a:sym typeface="Ubuntu"/>
              </a:rPr>
              <a:t>Collected from many locations, mainly the </a:t>
            </a:r>
            <a:endParaRPr b="1"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Ubuntu"/>
                <a:ea typeface="Ubuntu"/>
                <a:cs typeface="Ubuntu"/>
                <a:sym typeface="Ubuntu"/>
              </a:rPr>
              <a:t> Indo-Pacific Region:</a:t>
            </a:r>
            <a:endParaRPr b="1" sz="1200"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</a:pPr>
            <a:r>
              <a:rPr lang="es" sz="1200">
                <a:latin typeface="Ubuntu"/>
                <a:ea typeface="Ubuntu"/>
                <a:cs typeface="Ubuntu"/>
                <a:sym typeface="Ubuntu"/>
              </a:rPr>
              <a:t>Kalimantan 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</a:pPr>
            <a:r>
              <a:rPr lang="es" sz="1200">
                <a:latin typeface="Ubuntu"/>
                <a:ea typeface="Ubuntu"/>
                <a:cs typeface="Ubuntu"/>
                <a:sym typeface="Ubuntu"/>
              </a:rPr>
              <a:t>Indonesia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</a:pPr>
            <a:r>
              <a:rPr lang="es" sz="1200">
                <a:latin typeface="Ubuntu"/>
                <a:ea typeface="Ubuntu"/>
                <a:cs typeface="Ubuntu"/>
                <a:sym typeface="Ubuntu"/>
              </a:rPr>
              <a:t>Fiji Island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</a:pPr>
            <a:r>
              <a:rPr lang="es" sz="1200">
                <a:latin typeface="Ubuntu"/>
                <a:ea typeface="Ubuntu"/>
                <a:cs typeface="Ubuntu"/>
                <a:sym typeface="Ubuntu"/>
              </a:rPr>
              <a:t>South China Sea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</a:pPr>
            <a:r>
              <a:rPr lang="es" sz="1200">
                <a:latin typeface="Ubuntu"/>
                <a:ea typeface="Ubuntu"/>
                <a:cs typeface="Ubuntu"/>
                <a:sym typeface="Ubuntu"/>
              </a:rPr>
              <a:t>Indian Ocean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</a:pPr>
            <a:r>
              <a:rPr lang="es" sz="1200">
                <a:latin typeface="Ubuntu"/>
                <a:ea typeface="Ubuntu"/>
                <a:cs typeface="Ubuntu"/>
                <a:sym typeface="Ubuntu"/>
              </a:rPr>
              <a:t>Vanuatu Islands, between South Pacific Ocean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lt2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pic>
        <p:nvPicPr>
          <p:cNvPr id="226" name="Google Shape;22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805588" y="2026412"/>
            <a:ext cx="2383275" cy="164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748" y="1659750"/>
            <a:ext cx="2489718" cy="164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 txBox="1"/>
          <p:nvPr/>
        </p:nvSpPr>
        <p:spPr>
          <a:xfrm>
            <a:off x="7170625" y="4419675"/>
            <a:ext cx="1638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Ubuntu Light"/>
                <a:ea typeface="Ubuntu Light"/>
                <a:cs typeface="Ubuntu Light"/>
                <a:sym typeface="Ubuntu Light"/>
              </a:rPr>
              <a:t>Indo-Pacific Ocean Map, Fresherslive</a:t>
            </a:r>
            <a:endParaRPr sz="600"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3115675" y="3980400"/>
            <a:ext cx="176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">
                <a:latin typeface="Ubuntu Light"/>
                <a:ea typeface="Ubuntu Light"/>
                <a:cs typeface="Ubuntu Light"/>
                <a:sym typeface="Ubuntu Light"/>
              </a:rPr>
              <a:t>Vanderloos, Rob. Sponges wage chemical warfare in Indo-Pacific. 1997.</a:t>
            </a:r>
            <a:endParaRPr sz="500"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625700" y="3257550"/>
            <a:ext cx="2274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">
                <a:latin typeface="Ubuntu Light"/>
                <a:ea typeface="Ubuntu Light"/>
                <a:cs typeface="Ubuntu Light"/>
                <a:sym typeface="Ubuntu Light"/>
              </a:rPr>
              <a:t>Vanderloos, Rob. Sponges wage chemical warfare in Indo-Pacific. 1997.</a:t>
            </a:r>
            <a:endParaRPr sz="500"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/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Outline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36" name="Google Shape;236;p32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37" name="Google Shape;237;p32"/>
          <p:cNvSpPr txBox="1"/>
          <p:nvPr>
            <p:ph idx="2" type="title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Background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38" name="Google Shape;238;p32"/>
          <p:cNvSpPr txBox="1"/>
          <p:nvPr>
            <p:ph idx="3" type="subTitle"/>
          </p:nvPr>
        </p:nvSpPr>
        <p:spPr>
          <a:xfrm>
            <a:off x="4696224" y="3008522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Conclusions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39" name="Google Shape;239;p32"/>
          <p:cNvSpPr txBox="1"/>
          <p:nvPr>
            <p:ph idx="4" type="title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Biological Activity Reported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40" name="Google Shape;240;p32"/>
          <p:cNvSpPr txBox="1"/>
          <p:nvPr>
            <p:ph idx="1" type="subTitle"/>
          </p:nvPr>
        </p:nvSpPr>
        <p:spPr>
          <a:xfrm>
            <a:off x="4696225" y="1881300"/>
            <a:ext cx="39405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Nonpolar and Polar Chemistry</a:t>
            </a:r>
            <a:endParaRPr b="1"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41" name="Google Shape;241;p32"/>
          <p:cNvSpPr txBox="1"/>
          <p:nvPr>
            <p:ph idx="5" type="subTitle"/>
          </p:nvPr>
        </p:nvSpPr>
        <p:spPr>
          <a:xfrm>
            <a:off x="4696224" y="4135740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Interesting Facts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42" name="Google Shape;242;p32"/>
          <p:cNvSpPr txBox="1"/>
          <p:nvPr>
            <p:ph idx="6" type="title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Acknowledgements and References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43" name="Google Shape;243;p32"/>
          <p:cNvSpPr txBox="1"/>
          <p:nvPr>
            <p:ph idx="7" type="title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244" name="Google Shape;244;p32"/>
          <p:cNvSpPr txBox="1"/>
          <p:nvPr>
            <p:ph idx="8" type="title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245" name="Google Shape;245;p32"/>
          <p:cNvSpPr txBox="1"/>
          <p:nvPr>
            <p:ph idx="9" type="title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/>
          <p:nvPr>
            <p:ph type="title"/>
          </p:nvPr>
        </p:nvSpPr>
        <p:spPr>
          <a:xfrm>
            <a:off x="547422" y="698800"/>
            <a:ext cx="30555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solidFill>
                  <a:srgbClr val="434343"/>
                </a:solidFill>
              </a:rPr>
              <a:t>Nonpolar Chemistry</a:t>
            </a:r>
            <a:endParaRPr b="1" sz="3000">
              <a:solidFill>
                <a:srgbClr val="434343"/>
              </a:solidFill>
            </a:endParaRPr>
          </a:p>
        </p:txBody>
      </p:sp>
      <p:sp>
        <p:nvSpPr>
          <p:cNvPr id="251" name="Google Shape;251;p33"/>
          <p:cNvSpPr txBox="1"/>
          <p:nvPr>
            <p:ph idx="1" type="subTitle"/>
          </p:nvPr>
        </p:nvSpPr>
        <p:spPr>
          <a:xfrm>
            <a:off x="418450" y="2452825"/>
            <a:ext cx="4230300" cy="22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Molecular Formula:</a:t>
            </a:r>
            <a:r>
              <a:rPr b="1" lang="es" sz="18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" sz="1800">
                <a:latin typeface="Ubuntu"/>
                <a:ea typeface="Ubuntu"/>
                <a:cs typeface="Ubuntu"/>
                <a:sym typeface="Ubuntu"/>
              </a:rPr>
              <a:t>C</a:t>
            </a:r>
            <a:r>
              <a:rPr baseline="-25000" lang="es" sz="1800">
                <a:latin typeface="Ubuntu"/>
                <a:ea typeface="Ubuntu"/>
                <a:cs typeface="Ubuntu"/>
                <a:sym typeface="Ubuntu"/>
              </a:rPr>
              <a:t>30</a:t>
            </a:r>
            <a:r>
              <a:rPr lang="es" sz="1800">
                <a:latin typeface="Ubuntu"/>
                <a:ea typeface="Ubuntu"/>
                <a:cs typeface="Ubuntu"/>
                <a:sym typeface="Ubuntu"/>
              </a:rPr>
              <a:t>H</a:t>
            </a:r>
            <a:r>
              <a:rPr baseline="-25000" lang="es" sz="1800">
                <a:latin typeface="Ubuntu"/>
                <a:ea typeface="Ubuntu"/>
                <a:cs typeface="Ubuntu"/>
                <a:sym typeface="Ubuntu"/>
              </a:rPr>
              <a:t>38</a:t>
            </a:r>
            <a:r>
              <a:rPr lang="es" sz="1800">
                <a:latin typeface="Ubuntu"/>
                <a:ea typeface="Ubuntu"/>
                <a:cs typeface="Ubuntu"/>
                <a:sym typeface="Ubuntu"/>
              </a:rPr>
              <a:t>O</a:t>
            </a:r>
            <a:r>
              <a:rPr baseline="-25000" lang="es" sz="1800">
                <a:latin typeface="Ubuntu"/>
                <a:ea typeface="Ubuntu"/>
                <a:cs typeface="Ubuntu"/>
                <a:sym typeface="Ubuntu"/>
              </a:rPr>
              <a:t>4</a:t>
            </a:r>
            <a:endParaRPr baseline="-25000"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Nonpolar Chemistry: </a:t>
            </a:r>
            <a:r>
              <a:rPr lang="es" sz="1800"/>
              <a:t>Organic solvent soluble </a:t>
            </a:r>
            <a:endParaRPr sz="1800"/>
          </a:p>
        </p:txBody>
      </p:sp>
      <p:sp>
        <p:nvSpPr>
          <p:cNvPr id="252" name="Google Shape;252;p33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253" name="Google Shape;253;p33"/>
          <p:cNvCxnSpPr/>
          <p:nvPr/>
        </p:nvCxnSpPr>
        <p:spPr>
          <a:xfrm>
            <a:off x="678525" y="2060575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4" name="Google Shape;254;p33"/>
          <p:cNvPicPr preferRelativeResize="0"/>
          <p:nvPr/>
        </p:nvPicPr>
        <p:blipFill rotWithShape="1">
          <a:blip r:embed="rId3">
            <a:alphaModFix/>
          </a:blip>
          <a:srcRect b="9362" l="0" r="0" t="0"/>
          <a:stretch/>
        </p:blipFill>
        <p:spPr>
          <a:xfrm rot="-5400000">
            <a:off x="4969713" y="-149413"/>
            <a:ext cx="3366650" cy="435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750" y="828288"/>
            <a:ext cx="3823125" cy="226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3"/>
          <p:cNvSpPr txBox="1"/>
          <p:nvPr/>
        </p:nvSpPr>
        <p:spPr>
          <a:xfrm>
            <a:off x="4648750" y="342900"/>
            <a:ext cx="403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latin typeface="Ubuntu"/>
                <a:ea typeface="Ubuntu"/>
                <a:cs typeface="Ubuntu"/>
                <a:sym typeface="Ubuntu"/>
              </a:rPr>
              <a:t>Stellettin B </a:t>
            </a:r>
            <a:endParaRPr b="1" sz="2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7" name="Google Shape;257;p33"/>
          <p:cNvSpPr txBox="1"/>
          <p:nvPr/>
        </p:nvSpPr>
        <p:spPr>
          <a:xfrm>
            <a:off x="4553500" y="3093375"/>
            <a:ext cx="4230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lt2"/>
                </a:solidFill>
              </a:rPr>
              <a:t>Tang, Sheng-An et al. “In vitro antitumor activity of stellettin B, a triterpene from marine sponge Jaspis stellifera, on human glioblastoma cancer SF295 cells.” </a:t>
            </a:r>
            <a:r>
              <a:rPr i="1" lang="es" sz="800">
                <a:solidFill>
                  <a:schemeClr val="lt2"/>
                </a:solidFill>
              </a:rPr>
              <a:t>Marine drugs</a:t>
            </a:r>
            <a:r>
              <a:rPr lang="es" sz="800">
                <a:solidFill>
                  <a:schemeClr val="lt2"/>
                </a:solidFill>
              </a:rPr>
              <a:t> vol. 12,7 4200-13. 15 Jul. 2014, doi:10.3390/md12074200</a:t>
            </a:r>
            <a:endParaRPr sz="1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>
            <p:ph type="title"/>
          </p:nvPr>
        </p:nvSpPr>
        <p:spPr>
          <a:xfrm>
            <a:off x="570047" y="993900"/>
            <a:ext cx="30555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434343"/>
                </a:solidFill>
              </a:rPr>
              <a:t>Polar Chemistry</a:t>
            </a:r>
            <a:endParaRPr b="1" sz="3600">
              <a:solidFill>
                <a:srgbClr val="434343"/>
              </a:solidFill>
            </a:endParaRPr>
          </a:p>
        </p:txBody>
      </p:sp>
      <p:sp>
        <p:nvSpPr>
          <p:cNvPr id="263" name="Google Shape;263;p34"/>
          <p:cNvSpPr txBox="1"/>
          <p:nvPr>
            <p:ph idx="1" type="subTitle"/>
          </p:nvPr>
        </p:nvSpPr>
        <p:spPr>
          <a:xfrm>
            <a:off x="570050" y="2336400"/>
            <a:ext cx="4449300" cy="20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1700">
                <a:latin typeface="Ubuntu"/>
                <a:ea typeface="Ubuntu"/>
                <a:cs typeface="Ubuntu"/>
                <a:sym typeface="Ubuntu"/>
              </a:rPr>
              <a:t>Molecular Formula: </a:t>
            </a:r>
            <a:endParaRPr sz="17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600"/>
              <a:t>Jaspamide R: C</a:t>
            </a:r>
            <a:r>
              <a:rPr baseline="-25000" lang="es" sz="1600"/>
              <a:t>36</a:t>
            </a:r>
            <a:r>
              <a:rPr lang="es" sz="1600"/>
              <a:t>H</a:t>
            </a:r>
            <a:r>
              <a:rPr baseline="-25000" lang="es" sz="1600"/>
              <a:t>44</a:t>
            </a:r>
            <a:r>
              <a:rPr lang="es" sz="1600"/>
              <a:t>Br</a:t>
            </a:r>
            <a:r>
              <a:rPr baseline="-25000" lang="es" sz="1500"/>
              <a:t>2</a:t>
            </a:r>
            <a:r>
              <a:rPr lang="es" sz="1600"/>
              <a:t>N</a:t>
            </a:r>
            <a:r>
              <a:rPr baseline="-25000" lang="es" sz="1600"/>
              <a:t>4</a:t>
            </a:r>
            <a:r>
              <a:rPr lang="es" sz="1600"/>
              <a:t>O</a:t>
            </a:r>
            <a:r>
              <a:rPr baseline="-25000" lang="es" sz="1600"/>
              <a:t>6</a:t>
            </a:r>
            <a:endParaRPr baseline="-25000" sz="1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aseline="-25000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1600">
                <a:latin typeface="Ubuntu"/>
                <a:ea typeface="Ubuntu"/>
                <a:cs typeface="Ubuntu"/>
                <a:sym typeface="Ubuntu"/>
              </a:rPr>
              <a:t>	</a:t>
            </a:r>
            <a:r>
              <a:rPr lang="es" sz="1600"/>
              <a:t>Jaspamide Q: </a:t>
            </a:r>
            <a:r>
              <a:rPr lang="es" sz="1600"/>
              <a:t>C</a:t>
            </a:r>
            <a:r>
              <a:rPr baseline="-25000" lang="es" sz="1600"/>
              <a:t>36</a:t>
            </a:r>
            <a:r>
              <a:rPr lang="es" sz="1600"/>
              <a:t>H</a:t>
            </a:r>
            <a:r>
              <a:rPr baseline="-25000" lang="es" sz="1600"/>
              <a:t>46</a:t>
            </a:r>
            <a:r>
              <a:rPr lang="es" sz="1600"/>
              <a:t>N</a:t>
            </a:r>
            <a:r>
              <a:rPr baseline="-25000" lang="es" sz="1600"/>
              <a:t>4</a:t>
            </a:r>
            <a:r>
              <a:rPr lang="es" sz="1600"/>
              <a:t>O</a:t>
            </a:r>
            <a:r>
              <a:rPr baseline="-25000" lang="es" sz="1600"/>
              <a:t>6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7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1700">
                <a:latin typeface="Ubuntu"/>
                <a:ea typeface="Ubuntu"/>
                <a:cs typeface="Ubuntu"/>
                <a:sym typeface="Ubuntu"/>
              </a:rPr>
              <a:t>Polar Chemistry:  </a:t>
            </a:r>
            <a:r>
              <a:rPr lang="es" sz="1600"/>
              <a:t>Aqueous solvent soluble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700"/>
          </a:p>
        </p:txBody>
      </p:sp>
      <p:sp>
        <p:nvSpPr>
          <p:cNvPr id="264" name="Google Shape;264;p34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265" name="Google Shape;265;p34"/>
          <p:cNvCxnSpPr/>
          <p:nvPr/>
        </p:nvCxnSpPr>
        <p:spPr>
          <a:xfrm>
            <a:off x="678525" y="2060575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6" name="Google Shape;266;p34"/>
          <p:cNvPicPr preferRelativeResize="0"/>
          <p:nvPr/>
        </p:nvPicPr>
        <p:blipFill rotWithShape="1">
          <a:blip r:embed="rId3">
            <a:alphaModFix/>
          </a:blip>
          <a:srcRect b="9362" l="0" r="0" t="0"/>
          <a:stretch/>
        </p:blipFill>
        <p:spPr>
          <a:xfrm>
            <a:off x="5245050" y="396112"/>
            <a:ext cx="3093975" cy="435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4737" y="1009500"/>
            <a:ext cx="2574620" cy="31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4"/>
          <p:cNvSpPr txBox="1"/>
          <p:nvPr/>
        </p:nvSpPr>
        <p:spPr>
          <a:xfrm>
            <a:off x="5461525" y="476600"/>
            <a:ext cx="266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latin typeface="Ubuntu"/>
                <a:ea typeface="Ubuntu"/>
                <a:cs typeface="Ubuntu"/>
                <a:sym typeface="Ubuntu"/>
              </a:rPr>
              <a:t>Jaspamide R + Q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69" name="Google Shape;269;p34"/>
          <p:cNvSpPr txBox="1"/>
          <p:nvPr/>
        </p:nvSpPr>
        <p:spPr>
          <a:xfrm>
            <a:off x="5266975" y="4151750"/>
            <a:ext cx="3093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2"/>
                </a:solidFill>
              </a:rPr>
              <a:t>Ebada SS, Wray V, De Voogd NJ, Deng Z, Lin W, Proksch P. Two New Jaspamide Derivatives from the Marine Sponge </a:t>
            </a:r>
            <a:r>
              <a:rPr i="1" lang="es" sz="700">
                <a:solidFill>
                  <a:schemeClr val="lt2"/>
                </a:solidFill>
              </a:rPr>
              <a:t>Jaspis splendens</a:t>
            </a:r>
            <a:r>
              <a:rPr lang="es" sz="700">
                <a:solidFill>
                  <a:schemeClr val="lt2"/>
                </a:solidFill>
              </a:rPr>
              <a:t>. </a:t>
            </a:r>
            <a:r>
              <a:rPr i="1" lang="es" sz="700">
                <a:solidFill>
                  <a:schemeClr val="lt2"/>
                </a:solidFill>
              </a:rPr>
              <a:t>Marine Drugs</a:t>
            </a:r>
            <a:r>
              <a:rPr lang="es" sz="700">
                <a:solidFill>
                  <a:schemeClr val="lt2"/>
                </a:solidFill>
              </a:rPr>
              <a:t>. 2009; 7(3):435-444. https://doi.org/10.3390/md7030435</a:t>
            </a:r>
            <a:endParaRPr sz="1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/>
          <p:nvPr>
            <p:ph type="title"/>
          </p:nvPr>
        </p:nvSpPr>
        <p:spPr>
          <a:xfrm>
            <a:off x="956273" y="3469550"/>
            <a:ext cx="34830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pic>
        <p:nvPicPr>
          <p:cNvPr id="275" name="Google Shape;2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7101" y="555813"/>
            <a:ext cx="3023902" cy="403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4025" y="555825"/>
            <a:ext cx="2730528" cy="3640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/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Outline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82" name="Google Shape;282;p3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83" name="Google Shape;283;p36"/>
          <p:cNvSpPr txBox="1"/>
          <p:nvPr>
            <p:ph idx="2" type="title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Background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84" name="Google Shape;284;p36"/>
          <p:cNvSpPr txBox="1"/>
          <p:nvPr>
            <p:ph idx="3" type="subTitle"/>
          </p:nvPr>
        </p:nvSpPr>
        <p:spPr>
          <a:xfrm>
            <a:off x="4696224" y="3008522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Conclusions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5" name="Google Shape;285;p36"/>
          <p:cNvSpPr txBox="1"/>
          <p:nvPr>
            <p:ph idx="4" type="title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Biological Activity Reported</a:t>
            </a:r>
            <a:endParaRPr/>
          </a:p>
        </p:txBody>
      </p:sp>
      <p:sp>
        <p:nvSpPr>
          <p:cNvPr id="286" name="Google Shape;286;p36"/>
          <p:cNvSpPr txBox="1"/>
          <p:nvPr>
            <p:ph idx="1" type="subTitle"/>
          </p:nvPr>
        </p:nvSpPr>
        <p:spPr>
          <a:xfrm>
            <a:off x="4696225" y="1881300"/>
            <a:ext cx="39405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Nonpolar and Polar Chemistry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7" name="Google Shape;287;p36"/>
          <p:cNvSpPr txBox="1"/>
          <p:nvPr>
            <p:ph idx="5" type="subTitle"/>
          </p:nvPr>
        </p:nvSpPr>
        <p:spPr>
          <a:xfrm>
            <a:off x="4696224" y="4135740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Ubuntu"/>
                <a:ea typeface="Ubuntu"/>
                <a:cs typeface="Ubuntu"/>
                <a:sym typeface="Ubuntu"/>
              </a:rPr>
              <a:t>Interesting Facts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8" name="Google Shape;288;p36"/>
          <p:cNvSpPr txBox="1"/>
          <p:nvPr>
            <p:ph idx="6" type="title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Acknowledgements and References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89" name="Google Shape;289;p36"/>
          <p:cNvSpPr txBox="1"/>
          <p:nvPr>
            <p:ph idx="7" type="title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290" name="Google Shape;290;p36"/>
          <p:cNvSpPr txBox="1"/>
          <p:nvPr>
            <p:ph idx="8" type="title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291" name="Google Shape;291;p36"/>
          <p:cNvSpPr txBox="1"/>
          <p:nvPr>
            <p:ph idx="9" type="title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nimal Charm">
  <a:themeElements>
    <a:clrScheme name="Simple Light">
      <a:dk1>
        <a:srgbClr val="434343"/>
      </a:dk1>
      <a:lt1>
        <a:srgbClr val="FFFFFF"/>
      </a:lt1>
      <a:dk2>
        <a:srgbClr val="666666"/>
      </a:dk2>
      <a:lt2>
        <a:srgbClr val="999999"/>
      </a:lt2>
      <a:accent1>
        <a:srgbClr val="81ECEC"/>
      </a:accent1>
      <a:accent2>
        <a:srgbClr val="C0FFFC"/>
      </a:accent2>
      <a:accent3>
        <a:srgbClr val="0FB9B1"/>
      </a:accent3>
      <a:accent4>
        <a:srgbClr val="1E8A82"/>
      </a:accent4>
      <a:accent5>
        <a:srgbClr val="2BC7C7"/>
      </a:accent5>
      <a:accent6>
        <a:srgbClr val="B7ECE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