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85" r:id="rId2"/>
    <p:sldId id="386" r:id="rId3"/>
    <p:sldId id="387" r:id="rId4"/>
    <p:sldId id="388" r:id="rId5"/>
    <p:sldId id="389" r:id="rId6"/>
    <p:sldId id="390" r:id="rId7"/>
    <p:sldId id="391" r:id="rId8"/>
    <p:sldId id="392" r:id="rId9"/>
    <p:sldId id="393" r:id="rId10"/>
    <p:sldId id="394" r:id="rId11"/>
    <p:sldId id="395" r:id="rId12"/>
    <p:sldId id="396" r:id="rId13"/>
    <p:sldId id="397" r:id="rId14"/>
    <p:sldId id="37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7C50-47E9-4A34-AA5D-267B8AA9431E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0E2B-DA27-4193-AFDB-926860686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90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7C50-47E9-4A34-AA5D-267B8AA9431E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0E2B-DA27-4193-AFDB-926860686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19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7C50-47E9-4A34-AA5D-267B8AA9431E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0E2B-DA27-4193-AFDB-926860686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1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7C50-47E9-4A34-AA5D-267B8AA9431E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0E2B-DA27-4193-AFDB-926860686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03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7C50-47E9-4A34-AA5D-267B8AA9431E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0E2B-DA27-4193-AFDB-926860686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73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7C50-47E9-4A34-AA5D-267B8AA9431E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0E2B-DA27-4193-AFDB-926860686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16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7C50-47E9-4A34-AA5D-267B8AA9431E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0E2B-DA27-4193-AFDB-926860686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4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7C50-47E9-4A34-AA5D-267B8AA9431E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0E2B-DA27-4193-AFDB-926860686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61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7C50-47E9-4A34-AA5D-267B8AA9431E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0E2B-DA27-4193-AFDB-926860686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22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7C50-47E9-4A34-AA5D-267B8AA9431E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0E2B-DA27-4193-AFDB-926860686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92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7C50-47E9-4A34-AA5D-267B8AA9431E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0E2B-DA27-4193-AFDB-926860686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84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E7C50-47E9-4A34-AA5D-267B8AA9431E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10E2B-DA27-4193-AFDB-926860686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8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blog.erikbloodaxe.net/2007/10/20/hideaway-island-vanuatu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eople.ucsc.edu/~taj/ResearchPage/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thejointblog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hyperlink" Target="http://www.rense.com/general49/could.htm" TargetMode="Externa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beankenwaiy.blogspot.com/2010/08/nice-scenery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topnews.in/usa/mangroves-among-most-carbon-rich-tropical-forests-28889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people.ucsc.edu/~taj/ResearchPage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blog.erikbloodaxe.net/2007/10/20/hideaway-island-vanuatu/" TargetMode="External"/><Relationship Id="rId7" Type="http://schemas.openxmlformats.org/officeDocument/2006/relationships/hyperlink" Target="http://people.ucsc.edu/~taj/ResearchPage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http://www.latinpost.com/articles/20420/20140830/volcano-erupts-on-papua-new-guinea-disrupting-travel-life.htm" TargetMode="External"/><Relationship Id="rId4" Type="http://schemas.openxmlformats.org/officeDocument/2006/relationships/image" Target="../media/image1.jpeg"/><Relationship Id="rId9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hyperlink" Target="http://wiki.ggc.edu/wiki/African_trypanosomiasis-Trypanosoma_brucei_rhodesiense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B375221-133B-1E2F-B8A0-BDAAC1E75102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381000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4000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brief insight into secondary metabolite chemistry reported from Cacospongia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8C7F131F-99E9-7E30-B211-E7AC018DA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486400"/>
            <a:ext cx="86106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Matt Nickel, Natalie Oyler, Tyler Johnson</a:t>
            </a:r>
            <a:br>
              <a:rPr lang="en-US" altLang="en-US" sz="1800" dirty="0"/>
            </a:br>
            <a:r>
              <a:rPr lang="en-US" altLang="en-US" sz="1600" dirty="0"/>
              <a:t>Department of Natural Sciences</a:t>
            </a:r>
            <a:br>
              <a:rPr lang="en-US" altLang="en-US" sz="1600" dirty="0"/>
            </a:br>
            <a:r>
              <a:rPr lang="en-US" altLang="en-US" sz="1400" dirty="0"/>
              <a:t>Dominican University of California</a:t>
            </a:r>
            <a:br>
              <a:rPr lang="en-US" altLang="en-US" sz="1400" dirty="0"/>
            </a:br>
            <a:endParaRPr lang="en-US" altLang="en-US" sz="1200" dirty="0"/>
          </a:p>
        </p:txBody>
      </p:sp>
      <p:pic>
        <p:nvPicPr>
          <p:cNvPr id="45060" name="Picture 4">
            <a:hlinkClick r:id="rId2"/>
            <a:extLst>
              <a:ext uri="{FF2B5EF4-FFF2-40B4-BE49-F238E27FC236}">
                <a16:creationId xmlns:a16="http://schemas.microsoft.com/office/drawing/2014/main" id="{11C4F68B-5C38-4D51-9EC8-6F2606D7C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33600"/>
            <a:ext cx="4648200" cy="34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>
            <a:extLst>
              <a:ext uri="{FF2B5EF4-FFF2-40B4-BE49-F238E27FC236}">
                <a16:creationId xmlns:a16="http://schemas.microsoft.com/office/drawing/2014/main" id="{AB0F41D5-A41D-C81C-56FA-B023D3324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50" y="3549650"/>
            <a:ext cx="1555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Hideaway, Is.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Vanuatu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404E8E69-06E9-7023-CE55-41571E26485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0000FF"/>
                </a:solidFill>
              </a:rPr>
              <a:t>Conclusions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C036197E-3F28-5EB3-C93D-E843D6D21C0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-152400" y="2103438"/>
            <a:ext cx="8686800" cy="47545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i="1">
                <a:solidFill>
                  <a:srgbClr val="0000FF"/>
                </a:solidFill>
              </a:rPr>
              <a:t>     Cacospongia</a:t>
            </a:r>
            <a:r>
              <a:rPr lang="en-US" altLang="en-US" sz="2000">
                <a:solidFill>
                  <a:srgbClr val="0000FF"/>
                </a:solidFill>
              </a:rPr>
              <a:t> is a source of the </a:t>
            </a:r>
            <a:r>
              <a:rPr lang="en-US" altLang="en-US" sz="2000" b="1">
                <a:solidFill>
                  <a:srgbClr val="0000FF"/>
                </a:solidFill>
              </a:rPr>
              <a:t>aignopsane</a:t>
            </a:r>
            <a:r>
              <a:rPr lang="en-US" altLang="en-US" sz="2000">
                <a:solidFill>
                  <a:srgbClr val="0000FF"/>
                </a:solidFill>
              </a:rPr>
              <a:t> and </a:t>
            </a:r>
            <a:r>
              <a:rPr lang="en-US" altLang="en-US" sz="2000" b="1">
                <a:solidFill>
                  <a:srgbClr val="0000FF"/>
                </a:solidFill>
              </a:rPr>
              <a:t>fijianolide</a:t>
            </a:r>
            <a:r>
              <a:rPr lang="en-US" altLang="en-US" sz="2000">
                <a:solidFill>
                  <a:srgbClr val="0000FF"/>
                </a:solidFill>
              </a:rPr>
              <a:t> chemotypes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     They have been reported from: Papua New Guinea &amp; Vanuatu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i="1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     The compounds may serve as therapeutic lead structures for treating: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800"/>
              <a:t>   1) neglected tropical diseases (</a:t>
            </a:r>
            <a:r>
              <a:rPr lang="en-US" altLang="en-US" sz="1800" i="1"/>
              <a:t>African sleeping sickness</a:t>
            </a:r>
            <a:r>
              <a:rPr lang="en-US" altLang="en-US" sz="1800"/>
              <a:t>)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800"/>
              <a:t>   2) human colon tumors (HCT 116) 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/>
              <a:t>      % yields of our extracts of </a:t>
            </a:r>
            <a:r>
              <a:rPr lang="en-US" altLang="en-US" sz="2000" i="1"/>
              <a:t>Cacospongia</a:t>
            </a:r>
            <a:r>
              <a:rPr lang="en-US" altLang="en-US" sz="2000"/>
              <a:t> (coll. no. 02600) were: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800"/>
              <a:t>    Aqueous (</a:t>
            </a:r>
            <a:r>
              <a:rPr lang="en-US" altLang="en-US" sz="1800" b="1"/>
              <a:t>W</a:t>
            </a:r>
            <a:r>
              <a:rPr lang="en-US" altLang="en-US" sz="1800"/>
              <a:t>) water extract (</a:t>
            </a:r>
            <a:r>
              <a:rPr lang="en-US" altLang="en-US" sz="1800" b="1">
                <a:solidFill>
                  <a:srgbClr val="FF0000"/>
                </a:solidFill>
              </a:rPr>
              <a:t>278.1</a:t>
            </a:r>
            <a:r>
              <a:rPr lang="en-US" altLang="en-US" sz="1800"/>
              <a:t> mg) _____????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800"/>
              <a:t>    Organic (</a:t>
            </a:r>
            <a:r>
              <a:rPr lang="en-US" altLang="en-US" sz="1800" b="1"/>
              <a:t>F</a:t>
            </a:r>
            <a:r>
              <a:rPr lang="en-US" altLang="en-US" sz="1800"/>
              <a:t>) non polar extract (14.3 mg) _____????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/>
              <a:t>     This indicated that our specimen was enriched with: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800" b="1" i="1"/>
              <a:t>polar</a:t>
            </a:r>
            <a:r>
              <a:rPr lang="en-US" altLang="en-US" sz="1800"/>
              <a:t> (water soluble) chemistry suggesting the aignopsanes may be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800"/>
              <a:t>		the </a:t>
            </a:r>
            <a:r>
              <a:rPr lang="en-US" altLang="en-US" sz="1800">
                <a:solidFill>
                  <a:srgbClr val="FF0000"/>
                </a:solidFill>
              </a:rPr>
              <a:t>major metabolites</a:t>
            </a:r>
          </a:p>
        </p:txBody>
      </p:sp>
      <p:pic>
        <p:nvPicPr>
          <p:cNvPr id="54276" name="Picture 4">
            <a:extLst>
              <a:ext uri="{FF2B5EF4-FFF2-40B4-BE49-F238E27FC236}">
                <a16:creationId xmlns:a16="http://schemas.microsoft.com/office/drawing/2014/main" id="{1EA4DFF6-7CCE-62E0-B8A2-3C81F853D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5" b="16280"/>
          <a:stretch>
            <a:fillRect/>
          </a:stretch>
        </p:blipFill>
        <p:spPr bwMode="auto">
          <a:xfrm>
            <a:off x="1565275" y="304800"/>
            <a:ext cx="1330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5">
            <a:hlinkClick r:id="rId3"/>
            <a:extLst>
              <a:ext uri="{FF2B5EF4-FFF2-40B4-BE49-F238E27FC236}">
                <a16:creationId xmlns:a16="http://schemas.microsoft.com/office/drawing/2014/main" id="{D7CAF9AA-30F8-D14B-94B8-51E1776FA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8775"/>
            <a:ext cx="160020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>
            <a:extLst>
              <a:ext uri="{FF2B5EF4-FFF2-40B4-BE49-F238E27FC236}">
                <a16:creationId xmlns:a16="http://schemas.microsoft.com/office/drawing/2014/main" id="{D21ED948-DBEE-11A7-7B2F-06007AC08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0850"/>
            <a:ext cx="9906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7">
            <a:extLst>
              <a:ext uri="{FF2B5EF4-FFF2-40B4-BE49-F238E27FC236}">
                <a16:creationId xmlns:a16="http://schemas.microsoft.com/office/drawing/2014/main" id="{30985D9A-58FB-C6E1-3747-BF03DDCB6051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962400"/>
            <a:ext cx="609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0" name="Text Box 8">
            <a:extLst>
              <a:ext uri="{FF2B5EF4-FFF2-40B4-BE49-F238E27FC236}">
                <a16:creationId xmlns:a16="http://schemas.microsoft.com/office/drawing/2014/main" id="{42C21C10-383C-B1BE-1C95-9B984654A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4572000"/>
            <a:ext cx="8794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Water (</a:t>
            </a:r>
            <a:r>
              <a:rPr lang="en-US" altLang="en-US" sz="1200" b="1"/>
              <a:t>W</a:t>
            </a:r>
            <a:r>
              <a:rPr lang="en-US" altLang="en-US" sz="1200"/>
              <a:t>)</a:t>
            </a:r>
          </a:p>
        </p:txBody>
      </p:sp>
      <p:sp>
        <p:nvSpPr>
          <p:cNvPr id="54281" name="Text Box 9">
            <a:extLst>
              <a:ext uri="{FF2B5EF4-FFF2-40B4-BE49-F238E27FC236}">
                <a16:creationId xmlns:a16="http://schemas.microsoft.com/office/drawing/2014/main" id="{DF4B2259-8122-E366-1E0B-0695E4E42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3425" y="4800600"/>
            <a:ext cx="714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Fat (</a:t>
            </a:r>
            <a:r>
              <a:rPr lang="en-US" altLang="en-US" sz="1400" b="1"/>
              <a:t>F</a:t>
            </a:r>
            <a:r>
              <a:rPr lang="en-US" altLang="en-US" sz="1400"/>
              <a:t>)</a:t>
            </a:r>
          </a:p>
        </p:txBody>
      </p:sp>
      <p:sp>
        <p:nvSpPr>
          <p:cNvPr id="54282" name="Line 10">
            <a:extLst>
              <a:ext uri="{FF2B5EF4-FFF2-40B4-BE49-F238E27FC236}">
                <a16:creationId xmlns:a16="http://schemas.microsoft.com/office/drawing/2014/main" id="{81FFE700-CDA8-130C-B1DC-365180F49F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77200" y="4953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3" name="Line 11">
            <a:extLst>
              <a:ext uri="{FF2B5EF4-FFF2-40B4-BE49-F238E27FC236}">
                <a16:creationId xmlns:a16="http://schemas.microsoft.com/office/drawing/2014/main" id="{C362132E-F197-FA4C-BAEB-DDE0BC2A5B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77200" y="4724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4284" name="Picture 12">
            <a:extLst>
              <a:ext uri="{FF2B5EF4-FFF2-40B4-BE49-F238E27FC236}">
                <a16:creationId xmlns:a16="http://schemas.microsoft.com/office/drawing/2014/main" id="{9438E5EF-F5EC-6353-0056-646C85490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81000"/>
            <a:ext cx="12192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5" name="Rectangle 13">
            <a:extLst>
              <a:ext uri="{FF2B5EF4-FFF2-40B4-BE49-F238E27FC236}">
                <a16:creationId xmlns:a16="http://schemas.microsoft.com/office/drawing/2014/main" id="{E74B352E-3DBB-5009-5552-627A40799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325563"/>
            <a:ext cx="11160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FF"/>
                </a:solidFill>
              </a:rPr>
              <a:t>aignopsanes</a:t>
            </a:r>
          </a:p>
        </p:txBody>
      </p:sp>
      <p:sp>
        <p:nvSpPr>
          <p:cNvPr id="54286" name="Rectangle 14">
            <a:extLst>
              <a:ext uri="{FF2B5EF4-FFF2-40B4-BE49-F238E27FC236}">
                <a16:creationId xmlns:a16="http://schemas.microsoft.com/office/drawing/2014/main" id="{12460C7D-ACE0-E05E-4086-6068FF42A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1295400"/>
            <a:ext cx="1108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FF"/>
                </a:solidFill>
              </a:rPr>
              <a:t>fijianolides</a:t>
            </a:r>
          </a:p>
        </p:txBody>
      </p:sp>
      <p:sp>
        <p:nvSpPr>
          <p:cNvPr id="54287" name="Rectangle 15">
            <a:extLst>
              <a:ext uri="{FF2B5EF4-FFF2-40B4-BE49-F238E27FC236}">
                <a16:creationId xmlns:a16="http://schemas.microsoft.com/office/drawing/2014/main" id="{63D14114-2C5D-4D39-7099-451B0A618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676400"/>
            <a:ext cx="12398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solidFill>
                  <a:srgbClr val="0000FF"/>
                </a:solidFill>
              </a:rPr>
              <a:t>C. mycofijiensis</a:t>
            </a:r>
          </a:p>
        </p:txBody>
      </p:sp>
      <p:sp>
        <p:nvSpPr>
          <p:cNvPr id="54288" name="Rectangle 16">
            <a:extLst>
              <a:ext uri="{FF2B5EF4-FFF2-40B4-BE49-F238E27FC236}">
                <a16:creationId xmlns:a16="http://schemas.microsoft.com/office/drawing/2014/main" id="{772A0A85-E876-EBB7-88E7-F4BDF0191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0163" y="1676400"/>
            <a:ext cx="12398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solidFill>
                  <a:srgbClr val="0000FF"/>
                </a:solidFill>
              </a:rPr>
              <a:t>C. mycofijiensis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ADEFADD-4731-D377-5653-59E14D17873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-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Acknowledgements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D1AC318C-3F2E-AB1D-4F7D-3A5F671E7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1975" y="2482850"/>
            <a:ext cx="1841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br>
              <a:rPr lang="en-US" altLang="en-US" sz="1800"/>
            </a:br>
            <a:endParaRPr lang="en-US" altLang="en-US" sz="18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55300" name="Picture 4">
            <a:extLst>
              <a:ext uri="{FF2B5EF4-FFF2-40B4-BE49-F238E27FC236}">
                <a16:creationId xmlns:a16="http://schemas.microsoft.com/office/drawing/2014/main" id="{D2417055-5FE5-7806-31D9-C5749E993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25" y="990600"/>
            <a:ext cx="2936875" cy="277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5">
            <a:extLst>
              <a:ext uri="{FF2B5EF4-FFF2-40B4-BE49-F238E27FC236}">
                <a16:creationId xmlns:a16="http://schemas.microsoft.com/office/drawing/2014/main" id="{FF724407-01BA-AD14-1FD7-1A5DF8520C5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066800"/>
            <a:ext cx="70866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Crews &amp; Lab Members</a:t>
            </a:r>
          </a:p>
          <a:p>
            <a:pPr lvl="1" eaLnBrk="1" hangingPunct="1">
              <a:defRPr/>
            </a:pPr>
            <a:r>
              <a:rPr lang="en-US" altLang="en-US"/>
              <a:t>UC Santa Cruz </a:t>
            </a:r>
          </a:p>
          <a:p>
            <a:pPr lvl="2" eaLnBrk="1" hangingPunct="1">
              <a:defRPr/>
            </a:pPr>
            <a:r>
              <a:rPr lang="en-US" altLang="en-US"/>
              <a:t>NIH R01 CA 47135</a:t>
            </a:r>
          </a:p>
          <a:p>
            <a:pPr eaLnBrk="1" hangingPunct="1">
              <a:defRPr/>
            </a:pPr>
            <a:endParaRPr lang="en-US" altLang="en-US"/>
          </a:p>
          <a:p>
            <a:pPr lvl="2" eaLnBrk="1" hangingPunct="1">
              <a:defRPr/>
            </a:pPr>
            <a:endParaRPr lang="en-US" altLang="en-US"/>
          </a:p>
          <a:p>
            <a:pPr eaLnBrk="1" hangingPunct="1">
              <a:defRPr/>
            </a:pPr>
            <a:r>
              <a:rPr lang="en-US" altLang="en-US"/>
              <a:t>DUC – PI, consultants</a:t>
            </a:r>
          </a:p>
          <a:p>
            <a:pPr eaLnBrk="1" hangingPunct="1">
              <a:defRPr/>
            </a:pPr>
            <a:r>
              <a:rPr lang="en-US" altLang="en-US"/>
              <a:t>DUC Research Methodology staff</a:t>
            </a:r>
          </a:p>
          <a:p>
            <a:pPr lvl="1" eaLnBrk="1" hangingPunct="1">
              <a:defRPr/>
            </a:pPr>
            <a:r>
              <a:rPr lang="en-US" altLang="en-US">
                <a:solidFill>
                  <a:schemeClr val="accent2"/>
                </a:solidFill>
              </a:rPr>
              <a:t>Dr. Spain </a:t>
            </a:r>
          </a:p>
          <a:p>
            <a:pPr lvl="1" eaLnBrk="1" hangingPunct="1">
              <a:defRPr/>
            </a:pPr>
            <a:endParaRPr lang="en-US" altLang="en-US">
              <a:solidFill>
                <a:schemeClr val="accent2"/>
              </a:solidFill>
            </a:endParaRPr>
          </a:p>
          <a:p>
            <a:pPr lvl="2" eaLnBrk="1" hangingPunct="1">
              <a:defRPr/>
            </a:pPr>
            <a:endParaRPr lang="en-US" altLang="en-US" sz="280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5302" name="officeArt object">
            <a:extLst>
              <a:ext uri="{FF2B5EF4-FFF2-40B4-BE49-F238E27FC236}">
                <a16:creationId xmlns:a16="http://schemas.microsoft.com/office/drawing/2014/main" id="{0467F5CA-39A8-7F83-FE89-2D2D37EAF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953000"/>
            <a:ext cx="198120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1D71DE32-3B27-B2E1-9CDF-15F87474E4F4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" y="0"/>
            <a:ext cx="77724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Outline</a:t>
            </a:r>
            <a:r>
              <a:rPr lang="en-US" altLang="en-US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29BA359D-F9D2-F957-8957-1F34140C6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066800"/>
            <a:ext cx="72390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2"/>
                </a:solidFill>
              </a:rPr>
              <a:t>Background 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chemeClr val="bg2"/>
              </a:solidFill>
            </a:endParaRP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2"/>
                </a:solidFill>
              </a:rPr>
              <a:t>Secondary metabolite chemistry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2"/>
                </a:solidFill>
              </a:rPr>
              <a:t>	</a:t>
            </a:r>
            <a:r>
              <a:rPr lang="en-US" altLang="en-US" sz="2800" i="1">
                <a:solidFill>
                  <a:schemeClr val="bg2"/>
                </a:solidFill>
              </a:rPr>
              <a:t>organic molecular structures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en-US" altLang="en-US" sz="2800" i="1">
              <a:solidFill>
                <a:schemeClr val="bg2"/>
              </a:solidFill>
            </a:endParaRP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2"/>
                </a:solidFill>
              </a:rPr>
              <a:t>Biological activity reported 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chemeClr val="bg2"/>
              </a:solidFill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2"/>
                </a:solidFill>
              </a:rPr>
              <a:t>Conclusions: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bg2"/>
              </a:solidFill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2"/>
                </a:solidFill>
              </a:rPr>
              <a:t>Acknowledgements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2"/>
              </a:solidFill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</a:rPr>
              <a:t>Interesting Insights about natural products chemistry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A5B5A414-0638-059C-58C8-DD3E46A69D9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810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>
                <a:solidFill>
                  <a:schemeClr val="folHlink"/>
                </a:solidFill>
              </a:rPr>
              <a:t>Interesting Insights about </a:t>
            </a:r>
            <a:br>
              <a:rPr lang="en-US" altLang="en-US" sz="4000" dirty="0">
                <a:solidFill>
                  <a:schemeClr val="folHlink"/>
                </a:solidFill>
              </a:rPr>
            </a:br>
            <a:r>
              <a:rPr lang="en-US" altLang="en-US" sz="4000" b="1" i="1" dirty="0">
                <a:solidFill>
                  <a:schemeClr val="folHlink"/>
                </a:solidFill>
              </a:rPr>
              <a:t>Natural Products</a:t>
            </a:r>
            <a:r>
              <a:rPr lang="en-US" altLang="en-US" sz="4000" b="1" i="1" dirty="0"/>
              <a:t> </a:t>
            </a:r>
            <a:br>
              <a:rPr lang="en-US" altLang="en-US" sz="4000" dirty="0"/>
            </a:br>
            <a:endParaRPr lang="en-US" altLang="en-US" sz="4000" dirty="0"/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19FF7E2E-15AD-6041-C433-BB0B37B99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362670"/>
            <a:ext cx="8763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2"/>
                </a:solidFill>
              </a:rPr>
              <a:t>On an annual basis, 1 acre of hemp produces as much fiber as 2-3 acres of cotton.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2"/>
                </a:solidFill>
              </a:rPr>
              <a:t>Hemp fiber is stronger &amp; softer than cotton, lasts twice as long, and will not mildew.</a:t>
            </a:r>
          </a:p>
        </p:txBody>
      </p:sp>
      <p:sp>
        <p:nvSpPr>
          <p:cNvPr id="57348" name="AutoShape 4">
            <a:extLst>
              <a:ext uri="{FF2B5EF4-FFF2-40B4-BE49-F238E27FC236}">
                <a16:creationId xmlns:a16="http://schemas.microsoft.com/office/drawing/2014/main" id="{F7098700-EA45-1848-8E96-7A069555D9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57350" name="Picture 6">
            <a:hlinkClick r:id="rId2"/>
            <a:extLst>
              <a:ext uri="{FF2B5EF4-FFF2-40B4-BE49-F238E27FC236}">
                <a16:creationId xmlns:a16="http://schemas.microsoft.com/office/drawing/2014/main" id="{121C99C4-9FCC-9688-867C-8F883B242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55" y="3524250"/>
            <a:ext cx="39624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1" name="Text Box 7">
            <a:extLst>
              <a:ext uri="{FF2B5EF4-FFF2-40B4-BE49-F238E27FC236}">
                <a16:creationId xmlns:a16="http://schemas.microsoft.com/office/drawing/2014/main" id="{2710D6FD-8B85-E33D-1F39-19584B6E5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436674"/>
            <a:ext cx="7315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8000"/>
                </a:solidFill>
              </a:rPr>
              <a:t>Should and will this ever be legal in the US?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8000"/>
                </a:solidFill>
              </a:rPr>
              <a:t>    Could it help our economy or hurt it?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8000"/>
                </a:solidFill>
              </a:rPr>
              <a:t> </a:t>
            </a:r>
            <a:br>
              <a:rPr lang="en-US" altLang="en-US" sz="1800" dirty="0">
                <a:solidFill>
                  <a:srgbClr val="008000"/>
                </a:solidFill>
              </a:rPr>
            </a:br>
            <a:r>
              <a:rPr lang="en-US" altLang="en-US" sz="1800" dirty="0">
                <a:solidFill>
                  <a:srgbClr val="008000"/>
                </a:solidFill>
              </a:rPr>
              <a:t>-  a </a:t>
            </a:r>
            <a:r>
              <a:rPr lang="en-US" altLang="en-US" sz="1800" b="1" dirty="0">
                <a:solidFill>
                  <a:srgbClr val="008000"/>
                </a:solidFill>
              </a:rPr>
              <a:t>Research Methodology rotation presentation given: </a:t>
            </a:r>
            <a:r>
              <a:rPr lang="en-US" altLang="en-US" sz="1800" b="1" dirty="0">
                <a:solidFill>
                  <a:srgbClr val="FF0000"/>
                </a:solidFill>
              </a:rPr>
              <a:t>2016</a:t>
            </a:r>
          </a:p>
        </p:txBody>
      </p:sp>
      <p:sp>
        <p:nvSpPr>
          <p:cNvPr id="57352" name="Text Box 8">
            <a:extLst>
              <a:ext uri="{FF2B5EF4-FFF2-40B4-BE49-F238E27FC236}">
                <a16:creationId xmlns:a16="http://schemas.microsoft.com/office/drawing/2014/main" id="{F33FE882-C88D-30F7-89EB-16BFA59C5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6446043"/>
            <a:ext cx="1428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Reference 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61B797-71EB-A16E-E9F8-448988D56756}"/>
              </a:ext>
            </a:extLst>
          </p:cNvPr>
          <p:cNvSpPr txBox="1"/>
          <p:nvPr/>
        </p:nvSpPr>
        <p:spPr>
          <a:xfrm>
            <a:off x="4495800" y="5562600"/>
            <a:ext cx="45849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NOTE: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/>
              <a:t>FFwd</a:t>
            </a:r>
            <a:r>
              <a:rPr lang="en-US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en-US" b="1" dirty="0">
                <a:solidFill>
                  <a:srgbClr val="FF0000"/>
                </a:solidFill>
              </a:rPr>
              <a:t>1/</a:t>
            </a:r>
            <a:r>
              <a:rPr lang="en-US" altLang="en-US" sz="1800" b="1" dirty="0">
                <a:solidFill>
                  <a:srgbClr val="FF0000"/>
                </a:solidFill>
              </a:rPr>
              <a:t>2026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i="1" dirty="0">
              <a:solidFill>
                <a:srgbClr val="00B050"/>
              </a:solidFill>
            </a:endParaRPr>
          </a:p>
          <a:p>
            <a:pPr eaLnBrk="1" hangingPunct="1"/>
            <a:r>
              <a:rPr lang="en-US" altLang="en-US" b="1" dirty="0"/>
              <a:t>US DEA</a:t>
            </a:r>
            <a:r>
              <a:rPr lang="en-US" altLang="en-US" b="1" dirty="0">
                <a:solidFill>
                  <a:srgbClr val="00B050"/>
                </a:solidFill>
              </a:rPr>
              <a:t> </a:t>
            </a:r>
            <a:r>
              <a:rPr lang="en-US" altLang="en-US" b="1" dirty="0"/>
              <a:t>–</a:t>
            </a:r>
            <a:r>
              <a:rPr lang="en-US" altLang="en-US" b="1" dirty="0">
                <a:solidFill>
                  <a:srgbClr val="00B050"/>
                </a:solidFill>
              </a:rPr>
              <a:t> </a:t>
            </a:r>
            <a:r>
              <a:rPr lang="en-US" altLang="en-US" dirty="0"/>
              <a:t>poised to reclassify </a:t>
            </a:r>
            <a:r>
              <a:rPr lang="en-US" altLang="en-US" sz="1800" b="1" i="1" dirty="0">
                <a:solidFill>
                  <a:srgbClr val="FF0000"/>
                </a:solidFill>
              </a:rPr>
              <a:t>Medical </a:t>
            </a:r>
            <a:r>
              <a:rPr lang="en-US" altLang="en-US" sz="1800" b="1" i="1" dirty="0">
                <a:solidFill>
                  <a:srgbClr val="00B050"/>
                </a:solidFill>
              </a:rPr>
              <a:t>Cannibis </a:t>
            </a:r>
            <a:r>
              <a:rPr lang="en-US" altLang="en-US" dirty="0"/>
              <a:t>from Schedule I to Schedule III </a:t>
            </a:r>
            <a:r>
              <a:rPr lang="en-US" altLang="en-US" sz="1800" dirty="0"/>
              <a:t> </a:t>
            </a:r>
          </a:p>
        </p:txBody>
      </p:sp>
      <p:pic>
        <p:nvPicPr>
          <p:cNvPr id="57354" name="Picture 10">
            <a:extLst>
              <a:ext uri="{FF2B5EF4-FFF2-40B4-BE49-F238E27FC236}">
                <a16:creationId xmlns:a16="http://schemas.microsoft.com/office/drawing/2014/main" id="{04AAB6DF-1E58-19E5-CE60-1A2FFF45D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06668"/>
            <a:ext cx="4372057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>
            <a:hlinkClick r:id="rId5"/>
            <a:extLst>
              <a:ext uri="{FF2B5EF4-FFF2-40B4-BE49-F238E27FC236}">
                <a16:creationId xmlns:a16="http://schemas.microsoft.com/office/drawing/2014/main" id="{C8348C25-2C8E-8997-9AA7-F25EBC8DA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540" y="2286000"/>
            <a:ext cx="2146060" cy="206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>
            <a:extLst>
              <a:ext uri="{FF2B5EF4-FFF2-40B4-BE49-F238E27FC236}">
                <a16:creationId xmlns:a16="http://schemas.microsoft.com/office/drawing/2014/main" id="{270CD990-42EE-E0C5-116E-97BEF105B5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8229600" cy="1143000"/>
          </a:xfrm>
          <a:noFill/>
        </p:spPr>
        <p:txBody>
          <a:bodyPr/>
          <a:lstStyle/>
          <a:p>
            <a:pPr algn="l" eaLnBrk="1" hangingPunct="1"/>
            <a:r>
              <a:rPr lang="en-US" altLang="en-US">
                <a:solidFill>
                  <a:srgbClr val="0000FF"/>
                </a:solidFill>
              </a:rPr>
              <a:t>Have a nice weekend </a:t>
            </a:r>
            <a:r>
              <a:rPr lang="en-US" altLang="en-US">
                <a:solidFill>
                  <a:srgbClr val="0000FF"/>
                </a:solidFill>
                <a:sym typeface="Wingdings" panose="05000000000000000000" pitchFamily="2" charset="2"/>
              </a:rPr>
              <a:t></a:t>
            </a:r>
          </a:p>
        </p:txBody>
      </p:sp>
      <p:pic>
        <p:nvPicPr>
          <p:cNvPr id="58371" name="Picture 8" descr="Image result for Nice scenery">
            <a:hlinkClick r:id="rId2"/>
            <a:extLst>
              <a:ext uri="{FF2B5EF4-FFF2-40B4-BE49-F238E27FC236}">
                <a16:creationId xmlns:a16="http://schemas.microsoft.com/office/drawing/2014/main" id="{19CEEFF1-86C6-38CC-65A4-82D70A2A0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33AF470-C933-E715-8531-F3A8744807AC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" y="0"/>
            <a:ext cx="77724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Outline</a:t>
            </a:r>
            <a:r>
              <a:rPr lang="en-US" altLang="en-US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76AD18CF-7DA3-5626-5F91-EDC6B74D6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066800"/>
            <a:ext cx="8915400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Background 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en-US" altLang="en-US" sz="2800" dirty="0"/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Secondary metabolite chemistry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	</a:t>
            </a:r>
            <a:r>
              <a:rPr lang="en-US" altLang="en-US" sz="2800" i="1" dirty="0"/>
              <a:t>organic molecular structures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en-US" altLang="en-US" sz="2800" i="1" dirty="0"/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Biological activity reported 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en-US" altLang="en-US" sz="2800" dirty="0"/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dirty="0"/>
              <a:t>Conclusions: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dirty="0"/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dirty="0"/>
              <a:t>Acknowledgements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dirty="0"/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US" altLang="en-US" dirty="0"/>
              <a:t>Interesting Insights about natural products chemistry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49C1809B-92AA-2F56-415A-EA2DC79AC69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7620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rgbClr val="0000FF"/>
                </a:solidFill>
              </a:rPr>
              <a:t>Background</a:t>
            </a:r>
            <a:r>
              <a:rPr lang="en-US" altLang="en-US" sz="3200" b="1">
                <a:solidFill>
                  <a:srgbClr val="0000FF"/>
                </a:solidFill>
              </a:rPr>
              <a:t> – Where found?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CAC81B67-A0C4-8766-8414-0ECB6DAEEAF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762000"/>
            <a:ext cx="8915400" cy="5486400"/>
          </a:xfrm>
        </p:spPr>
        <p:txBody>
          <a:bodyPr/>
          <a:lstStyle/>
          <a:p>
            <a:pPr eaLnBrk="1" hangingPunct="1"/>
            <a:r>
              <a:rPr lang="en-US" altLang="en-US" sz="1800" b="1" i="1">
                <a:solidFill>
                  <a:srgbClr val="FF0000"/>
                </a:solidFill>
              </a:rPr>
              <a:t>C</a:t>
            </a:r>
            <a:r>
              <a:rPr lang="en-US" altLang="en-US" sz="1800" i="1"/>
              <a:t>acospongia</a:t>
            </a:r>
            <a:r>
              <a:rPr lang="en-US" altLang="en-US" sz="1800"/>
              <a:t> </a:t>
            </a:r>
            <a:r>
              <a:rPr lang="en-US" altLang="en-US" sz="1800" b="1" i="1">
                <a:solidFill>
                  <a:srgbClr val="FF0000"/>
                </a:solidFill>
              </a:rPr>
              <a:t>m</a:t>
            </a:r>
            <a:r>
              <a:rPr lang="en-US" altLang="en-US" sz="1800" i="1"/>
              <a:t>ycofijiensis</a:t>
            </a:r>
            <a:r>
              <a:rPr lang="en-US" altLang="en-US" sz="1800"/>
              <a:t> (coll. no 02600, 07327)</a:t>
            </a:r>
          </a:p>
          <a:p>
            <a:pPr lvl="1" eaLnBrk="1" hangingPunct="1"/>
            <a:r>
              <a:rPr lang="en-US" altLang="en-US" sz="1600"/>
              <a:t>Sponge has been collected at various locations</a:t>
            </a:r>
          </a:p>
          <a:p>
            <a:pPr eaLnBrk="1" hangingPunct="1"/>
            <a:endParaRPr lang="en-US" altLang="en-US" sz="1800"/>
          </a:p>
          <a:p>
            <a:pPr eaLnBrk="1" hangingPunct="1"/>
            <a:endParaRPr lang="en-US" altLang="en-US" sz="1800"/>
          </a:p>
          <a:p>
            <a:pPr eaLnBrk="1" hangingPunct="1"/>
            <a:r>
              <a:rPr lang="en-US" altLang="en-US" sz="1800"/>
              <a:t>Selected examples in the Indo Pacific include: </a:t>
            </a:r>
          </a:p>
          <a:p>
            <a:pPr lvl="1" eaLnBrk="1" hangingPunct="1"/>
            <a:r>
              <a:rPr lang="en-US" altLang="en-US" sz="1600"/>
              <a:t>Vanuatu (Hideaway Is.)</a:t>
            </a:r>
          </a:p>
          <a:p>
            <a:pPr lvl="1" eaLnBrk="1" hangingPunct="1"/>
            <a:r>
              <a:rPr lang="en-US" altLang="en-US" sz="1600"/>
              <a:t>Papua New Guinea (Long Is.)</a:t>
            </a:r>
          </a:p>
          <a:p>
            <a:pPr eaLnBrk="1" hangingPunct="1"/>
            <a:endParaRPr lang="en-US" altLang="en-US" sz="1800"/>
          </a:p>
          <a:p>
            <a:pPr eaLnBrk="1" hangingPunct="1"/>
            <a:endParaRPr lang="en-US" altLang="en-US" sz="1600"/>
          </a:p>
        </p:txBody>
      </p:sp>
      <p:pic>
        <p:nvPicPr>
          <p:cNvPr id="47108" name="Picture 4">
            <a:hlinkClick r:id="rId2"/>
            <a:extLst>
              <a:ext uri="{FF2B5EF4-FFF2-40B4-BE49-F238E27FC236}">
                <a16:creationId xmlns:a16="http://schemas.microsoft.com/office/drawing/2014/main" id="{C1FF69CD-1236-6E27-FFB2-DE3755D72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5486400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>
            <a:hlinkClick r:id="rId4"/>
            <a:extLst>
              <a:ext uri="{FF2B5EF4-FFF2-40B4-BE49-F238E27FC236}">
                <a16:creationId xmlns:a16="http://schemas.microsoft.com/office/drawing/2014/main" id="{B10A6CC9-561D-F456-FF42-79719A126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4800"/>
            <a:ext cx="2438400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>
            <a:extLst>
              <a:ext uri="{FF2B5EF4-FFF2-40B4-BE49-F238E27FC236}">
                <a16:creationId xmlns:a16="http://schemas.microsoft.com/office/drawing/2014/main" id="{EC641584-42B7-62BD-A625-A62FC7B88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5" b="16280"/>
          <a:stretch>
            <a:fillRect/>
          </a:stretch>
        </p:blipFill>
        <p:spPr bwMode="auto">
          <a:xfrm>
            <a:off x="6324600" y="3429000"/>
            <a:ext cx="24399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Rectangle 7">
            <a:extLst>
              <a:ext uri="{FF2B5EF4-FFF2-40B4-BE49-F238E27FC236}">
                <a16:creationId xmlns:a16="http://schemas.microsoft.com/office/drawing/2014/main" id="{50C80094-270C-C264-EF99-A106E8C17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150" y="2362200"/>
            <a:ext cx="306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buFontTx/>
              <a:buNone/>
            </a:pPr>
            <a:r>
              <a:rPr lang="en-US" altLang="en-US" sz="1800" b="1"/>
              <a:t>Vanuatu</a:t>
            </a:r>
            <a:r>
              <a:rPr lang="en-US" altLang="en-US" sz="1800"/>
              <a:t> (Hideaway Is.)</a:t>
            </a:r>
          </a:p>
        </p:txBody>
      </p:sp>
      <p:sp>
        <p:nvSpPr>
          <p:cNvPr id="47112" name="Rectangle 8">
            <a:extLst>
              <a:ext uri="{FF2B5EF4-FFF2-40B4-BE49-F238E27FC236}">
                <a16:creationId xmlns:a16="http://schemas.microsoft.com/office/drawing/2014/main" id="{FE126CB6-0A91-8EDA-2185-9E34B0715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6096000"/>
            <a:ext cx="372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buFontTx/>
              <a:buNone/>
            </a:pPr>
            <a:r>
              <a:rPr lang="en-US" altLang="en-US" sz="1800" b="1"/>
              <a:t>Papua New Guinea</a:t>
            </a:r>
            <a:r>
              <a:rPr lang="en-US" altLang="en-US" sz="1800"/>
              <a:t> (Long Is.)</a:t>
            </a:r>
          </a:p>
        </p:txBody>
      </p:sp>
      <p:sp>
        <p:nvSpPr>
          <p:cNvPr id="47113" name="Text Box 9">
            <a:extLst>
              <a:ext uri="{FF2B5EF4-FFF2-40B4-BE49-F238E27FC236}">
                <a16:creationId xmlns:a16="http://schemas.microsoft.com/office/drawing/2014/main" id="{6A49827F-A031-7253-9308-994A14878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339850"/>
            <a:ext cx="1771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abbreviation:</a:t>
            </a:r>
            <a:r>
              <a:rPr lang="en-US" altLang="en-US" sz="1800" b="1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FF0000"/>
                </a:solidFill>
              </a:rPr>
              <a:t>C. mycofijiensis</a:t>
            </a:r>
          </a:p>
        </p:txBody>
      </p:sp>
      <p:sp>
        <p:nvSpPr>
          <p:cNvPr id="47114" name="Text Box 10">
            <a:extLst>
              <a:ext uri="{FF2B5EF4-FFF2-40B4-BE49-F238E27FC236}">
                <a16:creationId xmlns:a16="http://schemas.microsoft.com/office/drawing/2014/main" id="{6456861D-162F-B928-3E34-82AF98602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667000"/>
            <a:ext cx="182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(coll. no. 02600)</a:t>
            </a:r>
          </a:p>
        </p:txBody>
      </p:sp>
      <p:sp>
        <p:nvSpPr>
          <p:cNvPr id="47115" name="Text Box 11">
            <a:extLst>
              <a:ext uri="{FF2B5EF4-FFF2-40B4-BE49-F238E27FC236}">
                <a16:creationId xmlns:a16="http://schemas.microsoft.com/office/drawing/2014/main" id="{10680EEC-AC84-4E0C-52E6-63D785512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0" y="6400800"/>
            <a:ext cx="182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(coll. no. 07327)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>
            <a:extLst>
              <a:ext uri="{FF2B5EF4-FFF2-40B4-BE49-F238E27FC236}">
                <a16:creationId xmlns:a16="http://schemas.microsoft.com/office/drawing/2014/main" id="{4652DD30-8A05-DF76-D8B5-C34AA7EA946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762000"/>
            <a:ext cx="8915400" cy="5486400"/>
          </a:xfrm>
        </p:spPr>
        <p:txBody>
          <a:bodyPr/>
          <a:lstStyle/>
          <a:p>
            <a:pPr eaLnBrk="1" hangingPunct="1"/>
            <a:r>
              <a:rPr lang="en-US" altLang="en-US" sz="1800" b="1" i="1">
                <a:solidFill>
                  <a:srgbClr val="FF0000"/>
                </a:solidFill>
              </a:rPr>
              <a:t>C</a:t>
            </a:r>
            <a:r>
              <a:rPr lang="en-US" altLang="en-US" sz="1800" i="1"/>
              <a:t>acospongia </a:t>
            </a:r>
            <a:r>
              <a:rPr lang="en-US" altLang="en-US" sz="1800" b="1" i="1">
                <a:solidFill>
                  <a:srgbClr val="FF0000"/>
                </a:solidFill>
              </a:rPr>
              <a:t>m</a:t>
            </a:r>
            <a:r>
              <a:rPr lang="en-US" altLang="en-US" sz="1800" i="1"/>
              <a:t>ycofijiensis</a:t>
            </a:r>
            <a:r>
              <a:rPr lang="en-US" altLang="en-US" sz="1800"/>
              <a:t> (coll. no 02600)</a:t>
            </a:r>
          </a:p>
          <a:p>
            <a:pPr lvl="1" eaLnBrk="1" hangingPunct="1"/>
            <a:r>
              <a:rPr lang="en-US" altLang="en-US" sz="1600"/>
              <a:t>Sponge has been collected at various locations</a:t>
            </a:r>
          </a:p>
          <a:p>
            <a:pPr eaLnBrk="1" hangingPunct="1"/>
            <a:r>
              <a:rPr lang="en-US" altLang="en-US" sz="1800"/>
              <a:t>Selected examples include: </a:t>
            </a:r>
          </a:p>
          <a:p>
            <a:pPr lvl="1" eaLnBrk="1" hangingPunct="1"/>
            <a:r>
              <a:rPr lang="en-US" altLang="en-US" sz="1600"/>
              <a:t>Vanuatu (Hideaway Is.)</a:t>
            </a:r>
          </a:p>
          <a:p>
            <a:pPr lvl="1" eaLnBrk="1" hangingPunct="1"/>
            <a:r>
              <a:rPr lang="en-US" altLang="en-US" sz="1600"/>
              <a:t>Papua New Guinea</a:t>
            </a:r>
          </a:p>
          <a:p>
            <a:pPr eaLnBrk="1" hangingPunct="1"/>
            <a:endParaRPr lang="en-US" altLang="en-US" sz="1600"/>
          </a:p>
        </p:txBody>
      </p:sp>
      <p:pic>
        <p:nvPicPr>
          <p:cNvPr id="48131" name="Picture 4">
            <a:extLst>
              <a:ext uri="{FF2B5EF4-FFF2-40B4-BE49-F238E27FC236}">
                <a16:creationId xmlns:a16="http://schemas.microsoft.com/office/drawing/2014/main" id="{C0673C33-CB59-418D-54BD-01F4B7FAF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6" t="25731"/>
          <a:stretch>
            <a:fillRect/>
          </a:stretch>
        </p:blipFill>
        <p:spPr bwMode="auto">
          <a:xfrm>
            <a:off x="381000" y="2519363"/>
            <a:ext cx="8382000" cy="433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>
            <a:hlinkClick r:id="rId3"/>
            <a:extLst>
              <a:ext uri="{FF2B5EF4-FFF2-40B4-BE49-F238E27FC236}">
                <a16:creationId xmlns:a16="http://schemas.microsoft.com/office/drawing/2014/main" id="{943BD9B4-7B15-29E7-BAB6-C3018C37B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50520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Line 6">
            <a:extLst>
              <a:ext uri="{FF2B5EF4-FFF2-40B4-BE49-F238E27FC236}">
                <a16:creationId xmlns:a16="http://schemas.microsoft.com/office/drawing/2014/main" id="{9809B7D7-0F8E-1A09-AB34-B3CCCEF185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49530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Line 7">
            <a:extLst>
              <a:ext uri="{FF2B5EF4-FFF2-40B4-BE49-F238E27FC236}">
                <a16:creationId xmlns:a16="http://schemas.microsoft.com/office/drawing/2014/main" id="{85A2BEC2-1004-C89E-BDEC-BC57D17F91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4953000"/>
            <a:ext cx="2362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52" name="Picture 8">
            <a:hlinkClick r:id="rId5"/>
            <a:extLst>
              <a:ext uri="{FF2B5EF4-FFF2-40B4-BE49-F238E27FC236}">
                <a16:creationId xmlns:a16="http://schemas.microsoft.com/office/drawing/2014/main" id="{6CCC38AF-1D64-123B-3F6B-04AD6ECBA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19400"/>
            <a:ext cx="16764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Line 9">
            <a:extLst>
              <a:ext uri="{FF2B5EF4-FFF2-40B4-BE49-F238E27FC236}">
                <a16:creationId xmlns:a16="http://schemas.microsoft.com/office/drawing/2014/main" id="{3FE6B024-0950-EC0F-B839-D4366D692CF1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3962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Line 10">
            <a:extLst>
              <a:ext uri="{FF2B5EF4-FFF2-40B4-BE49-F238E27FC236}">
                <a16:creationId xmlns:a16="http://schemas.microsoft.com/office/drawing/2014/main" id="{3F44777F-5051-EC1D-9EBF-9D74D2D541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3962400"/>
            <a:ext cx="1600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8138" name="Picture 11">
            <a:hlinkClick r:id="rId7"/>
            <a:extLst>
              <a:ext uri="{FF2B5EF4-FFF2-40B4-BE49-F238E27FC236}">
                <a16:creationId xmlns:a16="http://schemas.microsoft.com/office/drawing/2014/main" id="{28ADACC7-04A2-0CA8-2C9F-8DAD4EA07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133600"/>
            <a:ext cx="129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9" name="Picture 12">
            <a:extLst>
              <a:ext uri="{FF2B5EF4-FFF2-40B4-BE49-F238E27FC236}">
                <a16:creationId xmlns:a16="http://schemas.microsoft.com/office/drawing/2014/main" id="{8B376D70-45F9-CD78-88C3-33CC5688C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5" b="16280"/>
          <a:stretch>
            <a:fillRect/>
          </a:stretch>
        </p:blipFill>
        <p:spPr bwMode="auto">
          <a:xfrm>
            <a:off x="4038600" y="1600200"/>
            <a:ext cx="10350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0" name="Rectangle 14">
            <a:extLst>
              <a:ext uri="{FF2B5EF4-FFF2-40B4-BE49-F238E27FC236}">
                <a16:creationId xmlns:a16="http://schemas.microsoft.com/office/drawing/2014/main" id="{2200BACC-F9FD-2181-F2A6-85DD544D706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-1524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0000FF"/>
                </a:solidFill>
              </a:rPr>
              <a:t>Where found – in detail?</a:t>
            </a:r>
          </a:p>
        </p:txBody>
      </p:sp>
      <p:sp>
        <p:nvSpPr>
          <p:cNvPr id="48141" name="Rectangle 15">
            <a:extLst>
              <a:ext uri="{FF2B5EF4-FFF2-40B4-BE49-F238E27FC236}">
                <a16:creationId xmlns:a16="http://schemas.microsoft.com/office/drawing/2014/main" id="{0407D58E-EDAF-0E3D-C45C-03690537A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819400"/>
            <a:ext cx="1149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(Long Is.)</a:t>
            </a:r>
          </a:p>
        </p:txBody>
      </p:sp>
      <p:sp>
        <p:nvSpPr>
          <p:cNvPr id="48142" name="Rectangle 16">
            <a:extLst>
              <a:ext uri="{FF2B5EF4-FFF2-40B4-BE49-F238E27FC236}">
                <a16:creationId xmlns:a16="http://schemas.microsoft.com/office/drawing/2014/main" id="{2D98B92B-F8EB-527D-D6CA-A40401BC0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4550" y="3519488"/>
            <a:ext cx="2228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buFontTx/>
              <a:buNone/>
            </a:pPr>
            <a:r>
              <a:rPr lang="en-US" altLang="en-US" sz="1800"/>
              <a:t>  (Hideaway Is.)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D1B208E-F953-1FEA-D2CA-6BED4F8875CD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" y="0"/>
            <a:ext cx="77724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Outline</a:t>
            </a:r>
            <a:r>
              <a:rPr lang="en-US" altLang="en-US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C236FF44-32CE-A19D-159C-54C15891B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066800"/>
            <a:ext cx="7239000" cy="518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2"/>
                </a:solidFill>
              </a:rPr>
              <a:t>Background 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chemeClr val="bg2"/>
              </a:solidFill>
            </a:endParaRP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Secondary metabolite chemistry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	</a:t>
            </a:r>
            <a:r>
              <a:rPr lang="en-US" altLang="en-US" sz="2800" i="1"/>
              <a:t>organic molecular structures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en-US" altLang="en-US" sz="2800" i="1"/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2"/>
                </a:solidFill>
              </a:rPr>
              <a:t>Biological activity reported 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chemeClr val="bg2"/>
              </a:solidFill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2"/>
                </a:solidFill>
              </a:rPr>
              <a:t>Conclusions: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bg2"/>
              </a:solidFill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2"/>
                </a:solidFill>
              </a:rPr>
              <a:t>Acknowledgements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2"/>
                </a:solidFill>
              </a:rPr>
              <a:t>Interesting Insights about natural products chemistry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468ED4E1-64B8-6AF7-AC9C-0C07DC0C5D5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-15240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Secondary Metabolite Chemistry &amp; Defining Polarity Index</a:t>
            </a:r>
          </a:p>
        </p:txBody>
      </p:sp>
      <p:sp>
        <p:nvSpPr>
          <p:cNvPr id="50179" name="Text Box 3">
            <a:extLst>
              <a:ext uri="{FF2B5EF4-FFF2-40B4-BE49-F238E27FC236}">
                <a16:creationId xmlns:a16="http://schemas.microsoft.com/office/drawing/2014/main" id="{B845163D-5E9D-98E2-3B5B-0601CB69D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" y="5607050"/>
            <a:ext cx="3460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rgbClr val="0000FF"/>
                </a:solidFill>
              </a:rPr>
              <a:t>Polar </a:t>
            </a:r>
            <a:r>
              <a:rPr lang="en-US" altLang="en-US" sz="1800"/>
              <a:t>Chemistry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W</a:t>
            </a:r>
            <a:r>
              <a:rPr lang="en-US" altLang="en-US" sz="1800"/>
              <a:t>ater (</a:t>
            </a:r>
            <a:r>
              <a:rPr lang="en-US" altLang="en-US" sz="1800" i="1"/>
              <a:t>aqueous) solvent soluble</a:t>
            </a:r>
            <a:endParaRPr lang="en-US" altLang="en-US" sz="1800"/>
          </a:p>
        </p:txBody>
      </p:sp>
      <p:sp>
        <p:nvSpPr>
          <p:cNvPr id="50180" name="Text Box 4">
            <a:extLst>
              <a:ext uri="{FF2B5EF4-FFF2-40B4-BE49-F238E27FC236}">
                <a16:creationId xmlns:a16="http://schemas.microsoft.com/office/drawing/2014/main" id="{71C77C96-D1AA-F8E3-1151-DC3A247D0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000" y="5638800"/>
            <a:ext cx="313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rgbClr val="0000FF"/>
                </a:solidFill>
              </a:rPr>
              <a:t>Non polar</a:t>
            </a:r>
            <a:r>
              <a:rPr lang="en-US" altLang="en-US" sz="1800"/>
              <a:t> Chemistry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F</a:t>
            </a:r>
            <a:r>
              <a:rPr lang="en-US" altLang="en-US" sz="1800"/>
              <a:t>at</a:t>
            </a:r>
            <a:r>
              <a:rPr lang="en-US" altLang="en-US" sz="1800" i="1"/>
              <a:t> (organic) solvent soluble</a:t>
            </a:r>
            <a:r>
              <a:rPr lang="en-US" altLang="en-US" sz="1800"/>
              <a:t>)</a:t>
            </a:r>
          </a:p>
        </p:txBody>
      </p:sp>
      <p:sp>
        <p:nvSpPr>
          <p:cNvPr id="50181" name="Text Box 5">
            <a:extLst>
              <a:ext uri="{FF2B5EF4-FFF2-40B4-BE49-F238E27FC236}">
                <a16:creationId xmlns:a16="http://schemas.microsoft.com/office/drawing/2014/main" id="{E9BA873D-3257-F2C9-9020-C6F149445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510088"/>
            <a:ext cx="277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Chemotype: aignopsanes</a:t>
            </a:r>
          </a:p>
        </p:txBody>
      </p:sp>
      <p:sp>
        <p:nvSpPr>
          <p:cNvPr id="50182" name="Text Box 6">
            <a:extLst>
              <a:ext uri="{FF2B5EF4-FFF2-40B4-BE49-F238E27FC236}">
                <a16:creationId xmlns:a16="http://schemas.microsoft.com/office/drawing/2014/main" id="{89C72C45-130B-E913-41CC-7C2DBC71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510088"/>
            <a:ext cx="2546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Chemotype: fijianolides</a:t>
            </a:r>
          </a:p>
        </p:txBody>
      </p:sp>
      <p:sp>
        <p:nvSpPr>
          <p:cNvPr id="50183" name="Text Box 7">
            <a:extLst>
              <a:ext uri="{FF2B5EF4-FFF2-40B4-BE49-F238E27FC236}">
                <a16:creationId xmlns:a16="http://schemas.microsoft.com/office/drawing/2014/main" id="{5A81B2B1-81AA-93EB-3206-D8D986276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891088"/>
            <a:ext cx="30559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Molecular formula: C</a:t>
            </a:r>
            <a:r>
              <a:rPr lang="en-US" altLang="en-US" sz="1800" baseline="-25000"/>
              <a:t>15</a:t>
            </a:r>
            <a:r>
              <a:rPr lang="en-US" altLang="en-US" sz="1800"/>
              <a:t>H</a:t>
            </a:r>
            <a:r>
              <a:rPr lang="en-US" altLang="en-US" sz="1800" baseline="-25000"/>
              <a:t>22</a:t>
            </a:r>
            <a:r>
              <a:rPr lang="en-US" altLang="en-US" sz="1800"/>
              <a:t>O</a:t>
            </a:r>
            <a:r>
              <a:rPr lang="en-US" altLang="en-US" sz="1800" baseline="-25000"/>
              <a:t>4</a:t>
            </a:r>
          </a:p>
        </p:txBody>
      </p:sp>
      <p:pic>
        <p:nvPicPr>
          <p:cNvPr id="50184" name="Picture 8">
            <a:extLst>
              <a:ext uri="{FF2B5EF4-FFF2-40B4-BE49-F238E27FC236}">
                <a16:creationId xmlns:a16="http://schemas.microsoft.com/office/drawing/2014/main" id="{D0F5FD33-9586-A7A1-3089-27A20FAC6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047875"/>
            <a:ext cx="2951163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5" name="Text Box 9">
            <a:extLst>
              <a:ext uri="{FF2B5EF4-FFF2-40B4-BE49-F238E27FC236}">
                <a16:creationId xmlns:a16="http://schemas.microsoft.com/office/drawing/2014/main" id="{F8413F0C-DAD7-4156-D38D-6C445C929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891088"/>
            <a:ext cx="31829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Molecular formula: C</a:t>
            </a:r>
            <a:r>
              <a:rPr lang="en-US" altLang="en-US" sz="1800" baseline="-25000"/>
              <a:t>30</a:t>
            </a:r>
            <a:r>
              <a:rPr lang="en-US" altLang="en-US" sz="1800"/>
              <a:t>H</a:t>
            </a:r>
            <a:r>
              <a:rPr lang="en-US" altLang="en-US" sz="1800" baseline="-25000"/>
              <a:t>42</a:t>
            </a:r>
            <a:r>
              <a:rPr lang="en-US" altLang="en-US" sz="1800"/>
              <a:t>O</a:t>
            </a:r>
            <a:r>
              <a:rPr lang="en-US" altLang="en-US" sz="1800" baseline="-25000"/>
              <a:t>7</a:t>
            </a:r>
            <a:r>
              <a:rPr lang="en-US" altLang="en-US" sz="1800"/>
              <a:t>  </a:t>
            </a:r>
          </a:p>
        </p:txBody>
      </p:sp>
      <p:sp>
        <p:nvSpPr>
          <p:cNvPr id="50186" name="Text Box 10">
            <a:extLst>
              <a:ext uri="{FF2B5EF4-FFF2-40B4-BE49-F238E27FC236}">
                <a16:creationId xmlns:a16="http://schemas.microsoft.com/office/drawing/2014/main" id="{A8E60145-5DC1-3F6B-7351-26A450942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257800"/>
            <a:ext cx="226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ym typeface="Wingdings" panose="05000000000000000000" pitchFamily="2" charset="2"/>
              </a:rPr>
              <a:t>Polarity index = </a:t>
            </a:r>
            <a:r>
              <a:rPr lang="en-US" altLang="en-US" sz="1800" b="1">
                <a:sym typeface="Wingdings" panose="05000000000000000000" pitchFamily="2" charset="2"/>
              </a:rPr>
              <a:t>3.75</a:t>
            </a:r>
            <a:endParaRPr lang="en-US" altLang="en-US" sz="1800" b="1"/>
          </a:p>
        </p:txBody>
      </p:sp>
      <p:sp>
        <p:nvSpPr>
          <p:cNvPr id="50187" name="Text Box 11">
            <a:extLst>
              <a:ext uri="{FF2B5EF4-FFF2-40B4-BE49-F238E27FC236}">
                <a16:creationId xmlns:a16="http://schemas.microsoft.com/office/drawing/2014/main" id="{85B9B5EB-C9D8-42DC-7E4E-4FE6B59EB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257800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ym typeface="Wingdings" panose="05000000000000000000" pitchFamily="2" charset="2"/>
              </a:rPr>
              <a:t>Polarity index = </a:t>
            </a:r>
            <a:r>
              <a:rPr lang="en-US" altLang="en-US" sz="1800" b="1">
                <a:sym typeface="Wingdings" panose="05000000000000000000" pitchFamily="2" charset="2"/>
              </a:rPr>
              <a:t>4.3</a:t>
            </a:r>
            <a:endParaRPr lang="en-US" altLang="en-US" sz="1800" b="1"/>
          </a:p>
        </p:txBody>
      </p:sp>
      <p:pic>
        <p:nvPicPr>
          <p:cNvPr id="50188" name="Picture 12">
            <a:extLst>
              <a:ext uri="{FF2B5EF4-FFF2-40B4-BE49-F238E27FC236}">
                <a16:creationId xmlns:a16="http://schemas.microsoft.com/office/drawing/2014/main" id="{45800B65-E235-A8C0-FE5E-DA8D01167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71750"/>
            <a:ext cx="19050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9" name="Text Box 13">
            <a:extLst>
              <a:ext uri="{FF2B5EF4-FFF2-40B4-BE49-F238E27FC236}">
                <a16:creationId xmlns:a16="http://schemas.microsoft.com/office/drawing/2014/main" id="{CE9EB030-5A1A-A0AA-EEF8-64237431E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90600"/>
            <a:ext cx="24511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C</a:t>
            </a:r>
            <a:r>
              <a:rPr lang="en-US" altLang="en-US" sz="1800">
                <a:sym typeface="Wingdings" panose="05000000000000000000" pitchFamily="2" charset="2"/>
              </a:rPr>
              <a:t> to O or N ratio </a:t>
            </a:r>
            <a:r>
              <a:rPr lang="en-US" altLang="en-US" sz="2400" b="1">
                <a:sym typeface="Wingdings" panose="05000000000000000000" pitchFamily="2" charset="2"/>
              </a:rPr>
              <a:t>≤</a:t>
            </a:r>
            <a:r>
              <a:rPr lang="en-US" altLang="en-US" sz="1800">
                <a:sym typeface="Wingdings" panose="05000000000000000000" pitchFamily="2" charset="2"/>
              </a:rPr>
              <a:t> 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ym typeface="Wingdings" panose="05000000000000000000" pitchFamily="2" charset="2"/>
              </a:rPr>
              <a:t>~ polar (water soluble)</a:t>
            </a:r>
          </a:p>
        </p:txBody>
      </p:sp>
      <p:sp>
        <p:nvSpPr>
          <p:cNvPr id="50190" name="Text Box 14">
            <a:extLst>
              <a:ext uri="{FF2B5EF4-FFF2-40B4-BE49-F238E27FC236}">
                <a16:creationId xmlns:a16="http://schemas.microsoft.com/office/drawing/2014/main" id="{EE135221-7688-A85F-DA85-96374B811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020763"/>
            <a:ext cx="26543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</a:t>
            </a:r>
            <a:r>
              <a:rPr lang="en-US" altLang="en-US" sz="1800">
                <a:sym typeface="Wingdings" panose="05000000000000000000" pitchFamily="2" charset="2"/>
              </a:rPr>
              <a:t> to O or N ratio </a:t>
            </a:r>
            <a:r>
              <a:rPr lang="en-US" altLang="en-US" sz="2400" b="1">
                <a:sym typeface="Wingdings" panose="05000000000000000000" pitchFamily="2" charset="2"/>
              </a:rPr>
              <a:t>≥</a:t>
            </a:r>
            <a:r>
              <a:rPr lang="en-US" altLang="en-US" sz="1800">
                <a:sym typeface="Wingdings" panose="05000000000000000000" pitchFamily="2" charset="2"/>
              </a:rPr>
              <a:t> 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ym typeface="Wingdings" panose="05000000000000000000" pitchFamily="2" charset="2"/>
              </a:rPr>
              <a:t>~ </a:t>
            </a:r>
            <a:r>
              <a:rPr lang="en-US" altLang="en-US" sz="1800" b="1">
                <a:sym typeface="Wingdings" panose="05000000000000000000" pitchFamily="2" charset="2"/>
              </a:rPr>
              <a:t>NON</a:t>
            </a:r>
            <a:r>
              <a:rPr lang="en-US" altLang="en-US" sz="1800">
                <a:sym typeface="Wingdings" panose="05000000000000000000" pitchFamily="2" charset="2"/>
              </a:rPr>
              <a:t>polar (fat soluble)</a:t>
            </a:r>
          </a:p>
        </p:txBody>
      </p:sp>
      <p:sp>
        <p:nvSpPr>
          <p:cNvPr id="50191" name="Rectangle 15">
            <a:extLst>
              <a:ext uri="{FF2B5EF4-FFF2-40B4-BE49-F238E27FC236}">
                <a16:creationId xmlns:a16="http://schemas.microsoft.com/office/drawing/2014/main" id="{04F0B342-3317-5686-F336-744E31AB1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700088"/>
            <a:ext cx="235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sng">
                <a:sym typeface="Wingdings" panose="05000000000000000000" pitchFamily="2" charset="2"/>
              </a:rPr>
              <a:t>Divide C#  by O &amp; N#</a:t>
            </a:r>
          </a:p>
        </p:txBody>
      </p:sp>
      <p:sp>
        <p:nvSpPr>
          <p:cNvPr id="50192" name="Rectangle 16">
            <a:extLst>
              <a:ext uri="{FF2B5EF4-FFF2-40B4-BE49-F238E27FC236}">
                <a16:creationId xmlns:a16="http://schemas.microsoft.com/office/drawing/2014/main" id="{2C7F85D0-D258-AD65-489F-7CE96AABC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828800"/>
            <a:ext cx="8382000" cy="4495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193" name="Text Box 17">
            <a:extLst>
              <a:ext uri="{FF2B5EF4-FFF2-40B4-BE49-F238E27FC236}">
                <a16:creationId xmlns:a16="http://schemas.microsoft.com/office/drawing/2014/main" id="{273D6553-E9F3-F3BC-A83B-B904B3AC5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477000"/>
            <a:ext cx="31623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Crews et al., </a:t>
            </a:r>
            <a:r>
              <a:rPr lang="en-US" altLang="en-US" sz="1200" b="1"/>
              <a:t>2009</a:t>
            </a:r>
            <a:r>
              <a:rPr lang="en-US" altLang="en-US" sz="1200"/>
              <a:t>, </a:t>
            </a:r>
            <a:r>
              <a:rPr lang="en-US" altLang="en-US" sz="1200" i="1"/>
              <a:t>Organic letters, p. </a:t>
            </a:r>
            <a:r>
              <a:rPr lang="en-US" altLang="en-US" sz="1200"/>
              <a:t>1975  </a:t>
            </a:r>
          </a:p>
        </p:txBody>
      </p:sp>
      <p:sp>
        <p:nvSpPr>
          <p:cNvPr id="50194" name="Text Box 18">
            <a:extLst>
              <a:ext uri="{FF2B5EF4-FFF2-40B4-BE49-F238E27FC236}">
                <a16:creationId xmlns:a16="http://schemas.microsoft.com/office/drawing/2014/main" id="{9E4783B8-C0C2-D74C-3AC8-C22CB1478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5663" y="6477000"/>
            <a:ext cx="41735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Crews et al., </a:t>
            </a:r>
            <a:r>
              <a:rPr lang="en-US" altLang="en-US" sz="1200" b="1"/>
              <a:t>2007</a:t>
            </a:r>
            <a:r>
              <a:rPr lang="en-US" altLang="en-US" sz="1200"/>
              <a:t>, </a:t>
            </a:r>
            <a:r>
              <a:rPr lang="en-US" altLang="en-US" sz="1200" i="1"/>
              <a:t>Journal of medicinal chemistry, p. 3795</a:t>
            </a:r>
            <a:r>
              <a:rPr lang="en-US" altLang="en-US" sz="120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6514674B-297A-82AD-EE3F-31623D4D4AD8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" y="0"/>
            <a:ext cx="77724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Outline</a:t>
            </a:r>
            <a:r>
              <a:rPr lang="en-US" altLang="en-US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B1A9D7D3-AAA0-4F46-0261-600EC83A3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066800"/>
            <a:ext cx="7239000" cy="518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2"/>
                </a:solidFill>
              </a:rPr>
              <a:t>Background 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chemeClr val="bg2"/>
              </a:solidFill>
            </a:endParaRP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2"/>
                </a:solidFill>
              </a:rPr>
              <a:t>Secondary metabolite chemistry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2"/>
                </a:solidFill>
              </a:rPr>
              <a:t>	</a:t>
            </a:r>
            <a:r>
              <a:rPr lang="en-US" altLang="en-US" sz="2800" i="1">
                <a:solidFill>
                  <a:schemeClr val="bg2"/>
                </a:solidFill>
              </a:rPr>
              <a:t>organic molecular structures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en-US" altLang="en-US" sz="2800" i="1">
              <a:solidFill>
                <a:schemeClr val="bg2"/>
              </a:solidFill>
            </a:endParaRP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Biological activity reported 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2"/>
                </a:solidFill>
              </a:rPr>
              <a:t>Conclusions: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bg2"/>
              </a:solidFill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2"/>
                </a:solidFill>
              </a:rPr>
              <a:t>Acknowledgements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2"/>
                </a:solidFill>
              </a:rPr>
              <a:t>Interesting Insights about natural products chemistry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FA95F86E-EAE0-BCC6-3701-E5B5DC7C02C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-76200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>
                <a:solidFill>
                  <a:srgbClr val="0000FF"/>
                </a:solidFill>
              </a:rPr>
              <a:t>Secondary Metabolite Chemistry </a:t>
            </a:r>
            <a:r>
              <a:rPr lang="en-US" altLang="en-US" sz="3200">
                <a:solidFill>
                  <a:srgbClr val="0000FF"/>
                </a:solidFill>
              </a:rPr>
              <a:t>&amp;</a:t>
            </a:r>
            <a:r>
              <a:rPr lang="en-US" altLang="en-US" sz="3200" b="1">
                <a:solidFill>
                  <a:srgbClr val="0000FF"/>
                </a:solidFill>
              </a:rPr>
              <a:t> </a:t>
            </a:r>
            <a:r>
              <a:rPr lang="en-US" alt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Biological Activity</a:t>
            </a:r>
          </a:p>
        </p:txBody>
      </p:sp>
      <p:sp>
        <p:nvSpPr>
          <p:cNvPr id="52227" name="Text Box 3">
            <a:extLst>
              <a:ext uri="{FF2B5EF4-FFF2-40B4-BE49-F238E27FC236}">
                <a16:creationId xmlns:a16="http://schemas.microsoft.com/office/drawing/2014/main" id="{7A296AA1-BB56-9664-B23A-9ECEB6A9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048000"/>
            <a:ext cx="277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Chemotype: aignopsanes</a:t>
            </a:r>
          </a:p>
        </p:txBody>
      </p:sp>
      <p:pic>
        <p:nvPicPr>
          <p:cNvPr id="52228" name="Picture 4">
            <a:extLst>
              <a:ext uri="{FF2B5EF4-FFF2-40B4-BE49-F238E27FC236}">
                <a16:creationId xmlns:a16="http://schemas.microsoft.com/office/drawing/2014/main" id="{95C9CE28-B6D7-942F-987E-D684A5B0F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838200"/>
            <a:ext cx="2667000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5">
            <a:extLst>
              <a:ext uri="{FF2B5EF4-FFF2-40B4-BE49-F238E27FC236}">
                <a16:creationId xmlns:a16="http://schemas.microsoft.com/office/drawing/2014/main" id="{F38057A8-DAE4-7EB1-5404-00CB61F32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16764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Text Box 6">
            <a:extLst>
              <a:ext uri="{FF2B5EF4-FFF2-40B4-BE49-F238E27FC236}">
                <a16:creationId xmlns:a16="http://schemas.microsoft.com/office/drawing/2014/main" id="{EDB444D8-0706-D09A-AF43-26236C360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3429000"/>
            <a:ext cx="40449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Biological activity: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Anti-parasitic: </a:t>
            </a:r>
            <a:r>
              <a:rPr lang="en-US" altLang="en-US" sz="1800" i="1"/>
              <a:t>Trypanosomiasis brucei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/>
              <a:t>	(African sleeping sickness)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i="1"/>
          </a:p>
        </p:txBody>
      </p:sp>
      <p:pic>
        <p:nvPicPr>
          <p:cNvPr id="52231" name="Picture 7">
            <a:hlinkClick r:id="rId4"/>
            <a:extLst>
              <a:ext uri="{FF2B5EF4-FFF2-40B4-BE49-F238E27FC236}">
                <a16:creationId xmlns:a16="http://schemas.microsoft.com/office/drawing/2014/main" id="{027A5A1E-3D1C-C15E-BD32-6AAAF0102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19600"/>
            <a:ext cx="1782763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2" name="Text Box 8">
            <a:extLst>
              <a:ext uri="{FF2B5EF4-FFF2-40B4-BE49-F238E27FC236}">
                <a16:creationId xmlns:a16="http://schemas.microsoft.com/office/drawing/2014/main" id="{8C529C39-1C20-8AC1-BE41-FE49A0686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429000"/>
            <a:ext cx="254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Chemotype: fijianolides</a:t>
            </a:r>
          </a:p>
        </p:txBody>
      </p:sp>
      <p:sp>
        <p:nvSpPr>
          <p:cNvPr id="52233" name="Text Box 9">
            <a:extLst>
              <a:ext uri="{FF2B5EF4-FFF2-40B4-BE49-F238E27FC236}">
                <a16:creationId xmlns:a16="http://schemas.microsoft.com/office/drawing/2014/main" id="{24DE4B27-BE77-6D69-D262-55FD754D9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929063"/>
            <a:ext cx="3762375" cy="140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Biological activity: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Toxicity to cancer cell lines: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human colon tumor (HCT 116) cell lines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i="1"/>
          </a:p>
        </p:txBody>
      </p:sp>
      <p:sp>
        <p:nvSpPr>
          <p:cNvPr id="52234" name="Text Box 10">
            <a:extLst>
              <a:ext uri="{FF2B5EF4-FFF2-40B4-BE49-F238E27FC236}">
                <a16:creationId xmlns:a16="http://schemas.microsoft.com/office/drawing/2014/main" id="{2ABE5A84-EA91-028D-907E-0A77D3838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477000"/>
            <a:ext cx="31623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Crews et al., </a:t>
            </a:r>
            <a:r>
              <a:rPr lang="en-US" altLang="en-US" sz="1200" b="1"/>
              <a:t>2009</a:t>
            </a:r>
            <a:r>
              <a:rPr lang="en-US" altLang="en-US" sz="1200"/>
              <a:t>, </a:t>
            </a:r>
            <a:r>
              <a:rPr lang="en-US" altLang="en-US" sz="1200" i="1"/>
              <a:t>Organic letters, p. </a:t>
            </a:r>
            <a:r>
              <a:rPr lang="en-US" altLang="en-US" sz="1200"/>
              <a:t>1975  </a:t>
            </a:r>
          </a:p>
        </p:txBody>
      </p:sp>
      <p:sp>
        <p:nvSpPr>
          <p:cNvPr id="52235" name="Text Box 11">
            <a:extLst>
              <a:ext uri="{FF2B5EF4-FFF2-40B4-BE49-F238E27FC236}">
                <a16:creationId xmlns:a16="http://schemas.microsoft.com/office/drawing/2014/main" id="{471F634A-B292-46C3-8FE1-948356BF2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7263" y="6430963"/>
            <a:ext cx="41735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Crews et al., </a:t>
            </a:r>
            <a:r>
              <a:rPr lang="en-US" altLang="en-US" sz="1200" b="1"/>
              <a:t>2007</a:t>
            </a:r>
            <a:r>
              <a:rPr lang="en-US" altLang="en-US" sz="1200"/>
              <a:t>, </a:t>
            </a:r>
            <a:r>
              <a:rPr lang="en-US" altLang="en-US" sz="1200" i="1"/>
              <a:t>Journal of medicinal chemistry, p. 3795</a:t>
            </a:r>
            <a:r>
              <a:rPr lang="en-US" altLang="en-US" sz="1200"/>
              <a:t> </a:t>
            </a:r>
          </a:p>
        </p:txBody>
      </p:sp>
      <p:pic>
        <p:nvPicPr>
          <p:cNvPr id="52236" name="Picture 12">
            <a:extLst>
              <a:ext uri="{FF2B5EF4-FFF2-40B4-BE49-F238E27FC236}">
                <a16:creationId xmlns:a16="http://schemas.microsoft.com/office/drawing/2014/main" id="{7C395FEE-AD15-3E70-52AD-01898AA96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4" t="42096" r="20079" b="32608"/>
          <a:stretch>
            <a:fillRect/>
          </a:stretch>
        </p:blipFill>
        <p:spPr bwMode="auto">
          <a:xfrm>
            <a:off x="5562600" y="5227638"/>
            <a:ext cx="24384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7" name="Text Box 13">
            <a:extLst>
              <a:ext uri="{FF2B5EF4-FFF2-40B4-BE49-F238E27FC236}">
                <a16:creationId xmlns:a16="http://schemas.microsoft.com/office/drawing/2014/main" id="{E7514507-88BD-41D7-436A-E6411431D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1925" y="281940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2238" name="Text Box 14">
            <a:extLst>
              <a:ext uri="{FF2B5EF4-FFF2-40B4-BE49-F238E27FC236}">
                <a16:creationId xmlns:a16="http://schemas.microsoft.com/office/drawing/2014/main" id="{2A59B920-F399-37D0-B000-D431A8D8E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6850" y="2898775"/>
            <a:ext cx="3611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0000FF"/>
                </a:solidFill>
              </a:rPr>
              <a:t>Non polar</a:t>
            </a:r>
            <a:r>
              <a:rPr lang="en-US" altLang="en-US" sz="1800" i="1">
                <a:solidFill>
                  <a:srgbClr val="0000FF"/>
                </a:solidFill>
              </a:rPr>
              <a:t> (organic) chemistry</a:t>
            </a:r>
          </a:p>
        </p:txBody>
      </p:sp>
      <p:sp>
        <p:nvSpPr>
          <p:cNvPr id="52239" name="Text Box 15">
            <a:extLst>
              <a:ext uri="{FF2B5EF4-FFF2-40B4-BE49-F238E27FC236}">
                <a16:creationId xmlns:a16="http://schemas.microsoft.com/office/drawing/2014/main" id="{78B4D24B-FBEC-56F8-DD83-24AF4C1A4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2593975"/>
            <a:ext cx="3062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0000FF"/>
                </a:solidFill>
              </a:rPr>
              <a:t>polar</a:t>
            </a:r>
            <a:r>
              <a:rPr lang="en-US" altLang="en-US" sz="1800" i="1">
                <a:solidFill>
                  <a:srgbClr val="0000FF"/>
                </a:solidFill>
              </a:rPr>
              <a:t> (aqueous) chemistry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D485D24-4DE9-F522-1C6B-274EC70B6099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" y="0"/>
            <a:ext cx="77724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Outline</a:t>
            </a:r>
            <a:r>
              <a:rPr lang="en-US" altLang="en-US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A8598228-A2EE-4F83-E7AE-1FA431EBE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066800"/>
            <a:ext cx="7239000" cy="518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2"/>
                </a:solidFill>
              </a:rPr>
              <a:t>Background 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chemeClr val="bg2"/>
              </a:solidFill>
            </a:endParaRP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2"/>
                </a:solidFill>
              </a:rPr>
              <a:t>Secondary metabolite chemistry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2"/>
                </a:solidFill>
              </a:rPr>
              <a:t>	</a:t>
            </a:r>
            <a:r>
              <a:rPr lang="en-US" altLang="en-US" sz="2800" i="1">
                <a:solidFill>
                  <a:schemeClr val="bg2"/>
                </a:solidFill>
              </a:rPr>
              <a:t>organic molecular structures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en-US" altLang="en-US" sz="2800" i="1">
              <a:solidFill>
                <a:schemeClr val="bg2"/>
              </a:solidFill>
            </a:endParaRP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2"/>
                </a:solidFill>
              </a:rPr>
              <a:t>Biological activity reported 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chemeClr val="bg2"/>
              </a:solidFill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Conclusions: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/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Acknowledgements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2"/>
                </a:solidFill>
              </a:rPr>
              <a:t>Interesting Insights about natural products chemistry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712</Words>
  <Application>Microsoft Office PowerPoint</Application>
  <PresentationFormat>On-screen Show (4:3)</PresentationFormat>
  <Paragraphs>167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A brief insight into secondary metabolite chemistry reported from Cacospongia</vt:lpstr>
      <vt:lpstr>Outline </vt:lpstr>
      <vt:lpstr>Background – Where found?</vt:lpstr>
      <vt:lpstr>Where found – in detail?</vt:lpstr>
      <vt:lpstr>Outline </vt:lpstr>
      <vt:lpstr>Secondary Metabolite Chemistry &amp; Defining Polarity Index</vt:lpstr>
      <vt:lpstr>Outline </vt:lpstr>
      <vt:lpstr>Secondary Metabolite Chemistry &amp; Biological Activity</vt:lpstr>
      <vt:lpstr>Outline </vt:lpstr>
      <vt:lpstr>Conclusions</vt:lpstr>
      <vt:lpstr>Acknowledgements</vt:lpstr>
      <vt:lpstr>Outline </vt:lpstr>
      <vt:lpstr>Interesting Insights about  Natural Products  </vt:lpstr>
      <vt:lpstr>Have a nice weekend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Tyler Johnson</dc:creator>
  <cp:lastModifiedBy>Tyler Johnson</cp:lastModifiedBy>
  <cp:revision>1</cp:revision>
  <dcterms:created xsi:type="dcterms:W3CDTF">2026-01-30T07:41:40Z</dcterms:created>
  <dcterms:modified xsi:type="dcterms:W3CDTF">2026-01-30T07:42:12Z</dcterms:modified>
</cp:coreProperties>
</file>